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67" r:id="rId2"/>
    <p:sldId id="268" r:id="rId3"/>
    <p:sldId id="282" r:id="rId4"/>
    <p:sldId id="283" r:id="rId5"/>
    <p:sldId id="284" r:id="rId6"/>
    <p:sldId id="285" r:id="rId7"/>
    <p:sldId id="286" r:id="rId8"/>
    <p:sldId id="287" r:id="rId9"/>
    <p:sldId id="289" r:id="rId10"/>
    <p:sldId id="288" r:id="rId11"/>
    <p:sldId id="290" r:id="rId12"/>
    <p:sldId id="291" r:id="rId13"/>
    <p:sldId id="292" r:id="rId14"/>
    <p:sldId id="293" r:id="rId15"/>
    <p:sldId id="294" r:id="rId16"/>
    <p:sldId id="295" r:id="rId17"/>
    <p:sldId id="296" r:id="rId18"/>
    <p:sldId id="297" r:id="rId19"/>
    <p:sldId id="298" r:id="rId20"/>
    <p:sldId id="299" r:id="rId21"/>
    <p:sldId id="301" r:id="rId22"/>
    <p:sldId id="300" r:id="rId23"/>
    <p:sldId id="302" r:id="rId24"/>
    <p:sldId id="303" r:id="rId25"/>
    <p:sldId id="305" r:id="rId26"/>
    <p:sldId id="306" r:id="rId27"/>
    <p:sldId id="307" r:id="rId28"/>
    <p:sldId id="308" r:id="rId29"/>
    <p:sldId id="310" r:id="rId30"/>
    <p:sldId id="309" r:id="rId31"/>
    <p:sldId id="311" r:id="rId32"/>
    <p:sldId id="312" r:id="rId33"/>
    <p:sldId id="313" r:id="rId34"/>
    <p:sldId id="314" r:id="rId35"/>
    <p:sldId id="315" r:id="rId36"/>
    <p:sldId id="30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1BA980"/>
    <a:srgbClr val="339933"/>
    <a:srgbClr val="1EA682"/>
    <a:srgbClr val="11B356"/>
    <a:srgbClr val="99CC00"/>
    <a:srgbClr val="245EAB"/>
    <a:srgbClr val="A8C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7" autoAdjust="0"/>
    <p:restoredTop sz="89067" autoAdjust="0"/>
  </p:normalViewPr>
  <p:slideViewPr>
    <p:cSldViewPr snapToGrid="0" snapToObjects="1" showGuides="1">
      <p:cViewPr>
        <p:scale>
          <a:sx n="75" d="100"/>
          <a:sy n="75" d="100"/>
        </p:scale>
        <p:origin x="820" y="-740"/>
      </p:cViewPr>
      <p:guideLst/>
    </p:cSldViewPr>
  </p:slideViewPr>
  <p:notesTextViewPr>
    <p:cViewPr>
      <p:scale>
        <a:sx n="1" d="1"/>
        <a:sy n="1" d="1"/>
      </p:scale>
      <p:origin x="0" y="0"/>
    </p:cViewPr>
  </p:notesTextViewPr>
  <p:notesViewPr>
    <p:cSldViewPr snapToGrid="0" snapToObjects="1">
      <p:cViewPr varScale="1">
        <p:scale>
          <a:sx n="56" d="100"/>
          <a:sy n="56"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DAE5C5-28DC-4CDE-A1D7-76DD75F92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B62C77-6608-445B-933C-622D43C03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3AE7D-7E4C-421E-B7E6-BBEA545194EA}" type="datetimeFigureOut">
              <a:rPr lang="en-US" smtClean="0"/>
              <a:t>07-Sep-23</a:t>
            </a:fld>
            <a:endParaRPr lang="en-US"/>
          </a:p>
        </p:txBody>
      </p:sp>
      <p:sp>
        <p:nvSpPr>
          <p:cNvPr id="4" name="Footer Placeholder 3">
            <a:extLst>
              <a:ext uri="{FF2B5EF4-FFF2-40B4-BE49-F238E27FC236}">
                <a16:creationId xmlns:a16="http://schemas.microsoft.com/office/drawing/2014/main" id="{512CB6DC-3B6C-4F39-8784-7F9137B99B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72E688-A948-4854-81D7-866826A927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D093CA-8AD3-4D40-85E2-89871B605616}" type="slidenum">
              <a:rPr lang="en-US" smtClean="0"/>
              <a:t>‹#›</a:t>
            </a:fld>
            <a:endParaRPr lang="en-US"/>
          </a:p>
        </p:txBody>
      </p:sp>
    </p:spTree>
    <p:extLst>
      <p:ext uri="{BB962C8B-B14F-4D97-AF65-F5344CB8AC3E}">
        <p14:creationId xmlns:p14="http://schemas.microsoft.com/office/powerpoint/2010/main" val="2472383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07-Sep-23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92596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Cuckoo Sandbox là một công cụ phân tích động dựa trên sandbox, được sử dụng để phân tích và phát hiện phần mềm độc hại. Nó giúp phân tích các tệp tin và URL đáng ngờ bằng cách chạy chúng trong một môi trường sandbox cô lập và quan sát các hoạt động của chúng.</a:t>
            </a:r>
          </a:p>
          <a:p>
            <a:r>
              <a:rPr lang="vi-VN" sz="1200" b="0" i="0" kern="1200" dirty="0" smtClean="0">
                <a:solidFill>
                  <a:schemeClr val="tx1"/>
                </a:solidFill>
                <a:effectLst/>
                <a:latin typeface="Arial Regular"/>
                <a:ea typeface="+mn-ea"/>
                <a:cs typeface="+mn-cs"/>
              </a:rPr>
              <a:t>Online Cuckoo Sandbox là một phiên bản Cuckoo Sandbox được cung cấp dưới dạng dịch vụ trực tuyến. Thay vì cài đặt và cấu hình Cuckoo Sandbox trên máy tính của bạn, bạn có thể tải lên tệp tin hoặc cung cấp URL cho Online Cuckoo Sandbox để nó tiến hành phân tích.</a:t>
            </a:r>
          </a:p>
          <a:p>
            <a:r>
              <a:rPr lang="vi-VN" sz="1200" b="0" i="0" kern="1200" dirty="0" smtClean="0">
                <a:solidFill>
                  <a:schemeClr val="tx1"/>
                </a:solidFill>
                <a:effectLst/>
                <a:latin typeface="Arial Regular"/>
                <a:ea typeface="+mn-ea"/>
                <a:cs typeface="+mn-cs"/>
              </a:rPr>
              <a:t>Thông qua Online Cuckoo Sandbox, bạn có thể theo dõi và xem kết quả phân tích, bao gồm các hoạt động hệ thống, giao tiếp mạng, tạo quy trình, và các hành vi độc hại có thể được phát hiện.</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46011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244983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340122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52889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Giá trị Xuất (Export value) phải là tên hàm hoặc chỉ mục (ordinal) được chọn từ bảng hàm được xuất (exported function table) trong tệp tin DLL. </a:t>
            </a:r>
            <a:r>
              <a:rPr lang="vi-VN" sz="1200" b="0" i="0" kern="1200" dirty="0" smtClean="0">
                <a:solidFill>
                  <a:schemeClr val="tx1"/>
                </a:solidFill>
                <a:effectLst/>
                <a:latin typeface="Arial Regular"/>
                <a:ea typeface="+mn-ea"/>
                <a:cs typeface="+mn-cs"/>
                <a:sym typeface="Wingdings" panose="05000000000000000000" pitchFamily="2" charset="2"/>
              </a:rPr>
              <a:t></a:t>
            </a:r>
            <a:r>
              <a:rPr lang="vi-VN" sz="1200" b="0" i="0" kern="1200" dirty="0" smtClean="0">
                <a:solidFill>
                  <a:schemeClr val="tx1"/>
                </a:solidFill>
                <a:effectLst/>
                <a:latin typeface="Arial Regular"/>
                <a:ea typeface="+mn-ea"/>
                <a:cs typeface="+mn-cs"/>
              </a:rPr>
              <a:t> có thể sử dụng các công cụ như Pestudio, Peexplorer để xem bảng xuất (export table).</a:t>
            </a:r>
            <a:endParaRPr lang="en-US" sz="1200" b="0" i="0" kern="1200" dirty="0" smtClean="0">
              <a:solidFill>
                <a:schemeClr val="tx1"/>
              </a:solidFill>
              <a:effectLst/>
              <a:latin typeface="Arial Regular"/>
              <a:ea typeface="+mn-ea"/>
              <a:cs typeface="+mn-cs"/>
            </a:endParaRPr>
          </a:p>
          <a:p>
            <a:r>
              <a:rPr lang="vi-VN" sz="1200" b="0" i="0" kern="1200" dirty="0" smtClean="0">
                <a:solidFill>
                  <a:schemeClr val="tx1"/>
                </a:solidFill>
                <a:effectLst/>
                <a:latin typeface="Arial Regular"/>
                <a:ea typeface="+mn-ea"/>
                <a:cs typeface="+mn-cs"/>
              </a:rPr>
              <a:t>Để xác định các tham số (đối số) và loại tham số được chấp nhận bởi một hàm xuất (export function), </a:t>
            </a:r>
            <a:r>
              <a:rPr lang="vi-VN" sz="1200" b="0" i="0" kern="1200" dirty="0" smtClean="0">
                <a:solidFill>
                  <a:schemeClr val="tx1"/>
                </a:solidFill>
                <a:effectLst/>
                <a:latin typeface="Arial Regular"/>
                <a:ea typeface="+mn-ea"/>
                <a:cs typeface="+mn-cs"/>
                <a:sym typeface="Wingdings" panose="05000000000000000000" pitchFamily="2" charset="2"/>
              </a:rPr>
              <a:t></a:t>
            </a:r>
            <a:r>
              <a:rPr lang="vi-VN" sz="1200" b="0" i="0" kern="1200" dirty="0" smtClean="0">
                <a:solidFill>
                  <a:schemeClr val="tx1"/>
                </a:solidFill>
                <a:effectLst/>
                <a:latin typeface="Arial Regular"/>
                <a:ea typeface="+mn-ea"/>
                <a:cs typeface="+mn-cs"/>
              </a:rPr>
              <a:t> cần thực hiện phân tích mã nguồn:</a:t>
            </a:r>
            <a:r>
              <a:rPr lang="vi-VN" sz="1200" b="0" i="0" kern="1200" baseline="0" dirty="0" smtClean="0">
                <a:solidFill>
                  <a:schemeClr val="tx1"/>
                </a:solidFill>
                <a:effectLst/>
                <a:latin typeface="Arial Regular"/>
                <a:ea typeface="+mn-ea"/>
                <a:cs typeface="+mn-cs"/>
              </a:rPr>
              <a:t> </a:t>
            </a:r>
            <a:r>
              <a:rPr lang="vi-VN" sz="1200" b="0" i="0" kern="1200" dirty="0" smtClean="0">
                <a:solidFill>
                  <a:schemeClr val="tx1"/>
                </a:solidFill>
                <a:effectLst/>
                <a:latin typeface="Arial Regular"/>
                <a:ea typeface="+mn-ea"/>
                <a:cs typeface="+mn-cs"/>
              </a:rPr>
              <a:t>xem xét mã nguồn và cấu trúc của hàm.</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18</a:t>
            </a:fld>
            <a:endParaRPr lang="en-US" dirty="0"/>
          </a:p>
        </p:txBody>
      </p:sp>
    </p:spTree>
    <p:extLst>
      <p:ext uri="{BB962C8B-B14F-4D97-AF65-F5344CB8AC3E}">
        <p14:creationId xmlns:p14="http://schemas.microsoft.com/office/powerpoint/2010/main" val="4125806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Arial Regular"/>
                <a:ea typeface="+mn-ea"/>
                <a:cs typeface="+mn-cs"/>
              </a:rPr>
              <a:t>Nếu một DLL không có hàm xuất (export function), điều gì sẽ xảy ra?</a:t>
            </a:r>
          </a:p>
          <a:p>
            <a:r>
              <a:rPr lang="vi-VN" sz="1200" b="0" i="0" kern="1200" smtClean="0">
                <a:solidFill>
                  <a:schemeClr val="tx1"/>
                </a:solidFill>
                <a:effectLst/>
                <a:latin typeface="Arial Regular"/>
                <a:ea typeface="+mn-ea"/>
                <a:cs typeface="+mn-cs"/>
              </a:rPr>
              <a:t>Nếu một DLL không có hàm xuất (export function), có nghĩa là không có hàm nào trong DLL đó được công khai và truy cập từ bên ngoài. Trong trường hợp này, người tấn công có thể triển khai các chức năng độc hại (như ghi nhật ký phím, đánh cắp thông tin...) trong hàm DLLMain mà không xuất bất kỳ hàm nào.</a:t>
            </a:r>
          </a:p>
          <a:p>
            <a:r>
              <a:rPr lang="vi-VN" sz="1200" b="0" i="0" kern="1200" smtClean="0">
                <a:solidFill>
                  <a:schemeClr val="tx1"/>
                </a:solidFill>
                <a:effectLst/>
                <a:latin typeface="Arial Regular"/>
                <a:ea typeface="+mn-ea"/>
                <a:cs typeface="+mn-cs"/>
              </a:rPr>
              <a:t>Hàm DLLMain là một hàm đặc biệt trong một DLL được gọi tự động khi DLL được tải vào hoặc gỡ bỏ khỏi bộ nhớ. Nếu không có hàm xuất, tất cả các chức năng độc hại có thể được triển khai trong hàm DLLMain.</a:t>
            </a:r>
          </a:p>
          <a:p>
            <a:r>
              <a:rPr lang="vi-VN" sz="1200" b="0" i="0" kern="1200" smtClean="0">
                <a:solidFill>
                  <a:schemeClr val="tx1"/>
                </a:solidFill>
                <a:effectLst/>
                <a:latin typeface="Arial Regular"/>
                <a:ea typeface="+mn-ea"/>
                <a:cs typeface="+mn-cs"/>
              </a:rPr>
              <a:t>Điều này tạo ra một cơ chế ẩn danh cho phần mềm độc hại, làm cho việc phân tích và phát hiện trở nên khó khăn hơn, vì không có các hàm xuất cung cấp một điểm vào rõ ràng cho các công cụ phân tích.</a:t>
            </a:r>
          </a:p>
          <a:p>
            <a:endParaRPr lang="vi-VN"/>
          </a:p>
        </p:txBody>
      </p:sp>
      <p:sp>
        <p:nvSpPr>
          <p:cNvPr id="4" name="Slide Number Placeholder 3"/>
          <p:cNvSpPr>
            <a:spLocks noGrp="1"/>
          </p:cNvSpPr>
          <p:nvPr>
            <p:ph type="sldNum" sz="quarter" idx="10"/>
          </p:nvPr>
        </p:nvSpPr>
        <p:spPr/>
        <p:txBody>
          <a:bodyPr/>
          <a:lstStyle/>
          <a:p>
            <a:fld id="{F52A25F9-16D3-E64A-8639-7B020C319E7B}" type="slidenum">
              <a:rPr lang="en-US" smtClean="0"/>
              <a:pPr/>
              <a:t>19</a:t>
            </a:fld>
            <a:endParaRPr lang="en-US" dirty="0"/>
          </a:p>
        </p:txBody>
      </p:sp>
    </p:spTree>
    <p:extLst>
      <p:ext uri="{BB962C8B-B14F-4D97-AF65-F5344CB8AC3E}">
        <p14:creationId xmlns:p14="http://schemas.microsoft.com/office/powerpoint/2010/main" val="331767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20</a:t>
            </a:fld>
            <a:endParaRPr lang="en-US" dirty="0"/>
          </a:p>
        </p:txBody>
      </p:sp>
    </p:spTree>
    <p:extLst>
      <p:ext uri="{BB962C8B-B14F-4D97-AF65-F5344CB8AC3E}">
        <p14:creationId xmlns:p14="http://schemas.microsoft.com/office/powerpoint/2010/main" val="204177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1.</a:t>
            </a:r>
          </a:p>
          <a:p>
            <a:r>
              <a:rPr lang="vi-VN" sz="1200" b="0" i="0" kern="1200" dirty="0" smtClean="0">
                <a:solidFill>
                  <a:schemeClr val="tx1"/>
                </a:solidFill>
                <a:effectLst/>
                <a:latin typeface="Arial Regular"/>
                <a:ea typeface="+mn-ea"/>
                <a:cs typeface="+mn-cs"/>
              </a:rPr>
              <a:t>Kiểm tra các thuộc tính của quy trình kết quả trong quá trình thực thi mã độc:</a:t>
            </a:r>
          </a:p>
          <a:p>
            <a:r>
              <a:rPr lang="vi-VN" sz="1200" b="0" i="0" kern="1200" dirty="0" smtClean="0">
                <a:solidFill>
                  <a:schemeClr val="tx1"/>
                </a:solidFill>
                <a:effectLst/>
                <a:latin typeface="Arial Regular"/>
                <a:ea typeface="+mn-ea"/>
                <a:cs typeface="+mn-cs"/>
              </a:rPr>
              <a:t>Trong quá trình thực thi mã độc, việc kiểm tra các thuộc tính của quy trình kết quả là rất quan trọng để hiểu và phân tích hành vi của mã độc. Vài thuộc tính quan trọng mà bạn có thể kiểm tra bao gồm:</a:t>
            </a:r>
          </a:p>
          <a:p>
            <a:r>
              <a:rPr lang="vi-VN" sz="1200" b="0" i="0" kern="1200" dirty="0" smtClean="0">
                <a:solidFill>
                  <a:schemeClr val="tx1"/>
                </a:solidFill>
                <a:effectLst/>
                <a:latin typeface="Arial Regular"/>
                <a:ea typeface="+mn-ea"/>
                <a:cs typeface="+mn-cs"/>
              </a:rPr>
              <a:t>ID quy trình (Process ID): Đây là một số duy nhất được gán cho quy trình trong hệ điều hành. Nó giúp xác định và định danh quy trình trong hệ thống.</a:t>
            </a:r>
          </a:p>
          <a:p>
            <a:r>
              <a:rPr lang="vi-VN" sz="1200" b="0" i="0" kern="1200" dirty="0" smtClean="0">
                <a:solidFill>
                  <a:schemeClr val="tx1"/>
                </a:solidFill>
                <a:effectLst/>
                <a:latin typeface="Arial Regular"/>
                <a:ea typeface="+mn-ea"/>
                <a:cs typeface="+mn-cs"/>
              </a:rPr>
              <a:t>Tiêu đề cửa sổ (Window Title): Nếu quy trình tạo ra cửa sổ giao diện người dùng, tiêu đề cửa sổ có thể cung cấp thông tin về hoạt động của quy trình, chẳng hạn như tên của các trình duyệt hoặc ứng dụng đang chạy.</a:t>
            </a:r>
          </a:p>
          <a:p>
            <a:r>
              <a:rPr lang="vi-VN" sz="1200" b="0" i="0" kern="1200" dirty="0" smtClean="0">
                <a:solidFill>
                  <a:schemeClr val="tx1"/>
                </a:solidFill>
                <a:effectLst/>
                <a:latin typeface="Arial Regular"/>
                <a:ea typeface="+mn-ea"/>
                <a:cs typeface="+mn-cs"/>
              </a:rPr>
              <a:t>Đường dẫn tệp (File Path): Đây là đường dẫn đến tệp thực thi của quy trình. Nó cho biết vị trí của tệp trên hệ thống tệp tin.</a:t>
            </a:r>
          </a:p>
          <a:p>
            <a:r>
              <a:rPr lang="vi-VN" sz="1200" b="0" i="0" kern="1200" dirty="0" smtClean="0">
                <a:solidFill>
                  <a:schemeClr val="tx1"/>
                </a:solidFill>
                <a:effectLst/>
                <a:latin typeface="Arial Regular"/>
                <a:ea typeface="+mn-ea"/>
                <a:cs typeface="+mn-cs"/>
              </a:rPr>
              <a:t>Quyền truy cập (Access Rights): Cung cấp thông tin về quyền truy cập của quy trình đối với các tài nguyên hệ thống, chẳng hạn như quyền đọc, ghi, thực thi, và quyền truy cập vào mạng.</a:t>
            </a:r>
          </a:p>
          <a:p>
            <a:r>
              <a:rPr lang="vi-VN" sz="1200" b="0" i="0" kern="1200" dirty="0" smtClean="0">
                <a:solidFill>
                  <a:schemeClr val="tx1"/>
                </a:solidFill>
                <a:effectLst/>
                <a:latin typeface="Arial Regular"/>
                <a:ea typeface="+mn-ea"/>
                <a:cs typeface="+mn-cs"/>
              </a:rPr>
              <a:t>Kết nối mạng (Network Connections): Xem xét các kết nối mạng mà quy trình đang sử dụng, bao gồm các địa chỉ IP và cổng mà quy trình đang giao tiếp với.</a:t>
            </a:r>
          </a:p>
          <a:p>
            <a:r>
              <a:rPr lang="vi-VN" sz="1200" b="0" i="0" kern="1200" dirty="0" smtClean="0">
                <a:solidFill>
                  <a:schemeClr val="tx1"/>
                </a:solidFill>
                <a:effectLst/>
                <a:latin typeface="Arial Regular"/>
                <a:ea typeface="+mn-ea"/>
                <a:cs typeface="+mn-cs"/>
              </a:rPr>
              <a:t>Công cụ như Process Hacker, Process Monitor và Process Explorer cho phép bạn xem và kiểm tra các thuộc tính này của quy trình trong thời gian thực. Bằng cách phân tích các thuộc tính này, bạn có thể xác định các hoạt động bất thường hoặc độc hại của mã độc và hiểu rõ hơn về cách nó tương tác với hệ thống.</a:t>
            </a:r>
          </a:p>
          <a:p>
            <a:endParaRPr lang="vi-VN" dirty="0" smtClean="0"/>
          </a:p>
          <a:p>
            <a:r>
              <a:rPr lang="vi-VN" dirty="0" smtClean="0"/>
              <a:t>2.</a:t>
            </a:r>
          </a:p>
          <a:p>
            <a:r>
              <a:rPr lang="vi-VN" sz="1200" b="0" i="0" kern="1200" dirty="0" smtClean="0">
                <a:solidFill>
                  <a:schemeClr val="tx1"/>
                </a:solidFill>
                <a:effectLst/>
                <a:latin typeface="Arial Regular"/>
                <a:ea typeface="+mn-ea"/>
                <a:cs typeface="+mn-cs"/>
              </a:rPr>
              <a:t>Để giám sát hoạt động thời gian thực của hệ thống tệp trong quá trình thực thi mã độc, bạn có thể áp dụng các phương pháp và công cụ sau:</a:t>
            </a:r>
          </a:p>
          <a:p>
            <a:r>
              <a:rPr lang="vi-VN" sz="1200" b="0" i="0" kern="1200" dirty="0" smtClean="0">
                <a:solidFill>
                  <a:schemeClr val="tx1"/>
                </a:solidFill>
                <a:effectLst/>
                <a:latin typeface="Arial Regular"/>
                <a:ea typeface="+mn-ea"/>
                <a:cs typeface="+mn-cs"/>
              </a:rPr>
              <a:t>Sử dụng công cụ giám sát tệp: Có nhiều công cụ giám sát tệp có thể giúp bạn theo dõi và ghi lại hoạt động của các tệp trong hệ thống. Ví dụ, Process Monitor (Procmon) là một công cụ phổ biến cho phép bạn xem các hoạt động tệp như mở, đóng, đọc và ghi tệp.</a:t>
            </a:r>
          </a:p>
          <a:p>
            <a:r>
              <a:rPr lang="vi-VN" sz="1200" b="0" i="0" kern="1200" dirty="0" smtClean="0">
                <a:solidFill>
                  <a:schemeClr val="tx1"/>
                </a:solidFill>
                <a:effectLst/>
                <a:latin typeface="Arial Regular"/>
                <a:ea typeface="+mn-ea"/>
                <a:cs typeface="+mn-cs"/>
              </a:rPr>
              <a:t>Theo dõi các sự kiện tệp: Các hệ điều hành cung cấp các cơ chế để theo dõi hoạt động tệp như thông qua sự kiện hệ thống. Bạn có thể sử dụng các công cụ như Event Viewer (Trình xem sự kiện) trên Windows hoặc dmesg trên Linux để xem các sự kiện tệp như tạo, sửa đổi hoặc xóa tệp.</a:t>
            </a:r>
          </a:p>
          <a:p>
            <a:r>
              <a:rPr lang="vi-VN" sz="1200" b="0" i="0" kern="1200" dirty="0" smtClean="0">
                <a:solidFill>
                  <a:schemeClr val="tx1"/>
                </a:solidFill>
                <a:effectLst/>
                <a:latin typeface="Arial Regular"/>
                <a:ea typeface="+mn-ea"/>
                <a:cs typeface="+mn-cs"/>
              </a:rPr>
              <a:t>Xem các thay đổi tệp: Theo dõi các thay đổi tệp có thể giúp bạn phát hiện các hoạt động đáng ngờ của mã độc. Bạn có thể so sánh trạng thái tệp trước và sau khi thực thi mã độc để xác định các sự thay đổi không mong muốn.</a:t>
            </a:r>
          </a:p>
          <a:p>
            <a:r>
              <a:rPr lang="vi-VN" sz="1200" b="0" i="0" kern="1200" dirty="0" smtClean="0">
                <a:solidFill>
                  <a:schemeClr val="tx1"/>
                </a:solidFill>
                <a:effectLst/>
                <a:latin typeface="Arial Regular"/>
                <a:ea typeface="+mn-ea"/>
                <a:cs typeface="+mn-cs"/>
              </a:rPr>
              <a:t>Phân tích các tệp đính kèm và quyền truy cập: Nếu mã độc được phân phối qua các tệp đính kèm, quan sát quá trình thực thi tệp đính kèm có thể cung cấp thông tin về cách mã độc tương tác với hệ thống tệp. Đồng thời, kiểm tra quyền truy cập của mã độc đối với các tệp cụ thể có thể tiết lộ các hoạt động không phù hợp.</a:t>
            </a:r>
          </a:p>
          <a:p>
            <a:r>
              <a:rPr lang="vi-VN" sz="1200" b="0" i="0" kern="1200" dirty="0" smtClean="0">
                <a:solidFill>
                  <a:schemeClr val="tx1"/>
                </a:solidFill>
                <a:effectLst/>
                <a:latin typeface="Arial Regular"/>
                <a:ea typeface="+mn-ea"/>
                <a:cs typeface="+mn-cs"/>
              </a:rPr>
              <a:t>Sử dụng phần mềm chống malware: Các phần mềm chống malware có thể cung cấp tính năng giám sát và phát hiện hoạt động đáng ngờ của các tệp độc hại. Chúng có thể cảnh báo và chặn các hành vi gian lận hoặc phá hoại của mã độc.</a:t>
            </a:r>
          </a:p>
          <a:p>
            <a:r>
              <a:rPr lang="vi-VN" sz="1200" b="0" i="0" kern="1200" dirty="0" smtClean="0">
                <a:solidFill>
                  <a:schemeClr val="tx1"/>
                </a:solidFill>
                <a:effectLst/>
                <a:latin typeface="Arial Regular"/>
                <a:ea typeface="+mn-ea"/>
                <a:cs typeface="+mn-cs"/>
              </a:rPr>
              <a:t>Quan trọng là sử dụng các công cụ và phương pháp phù hợp để giám sát hoạt động tệp và có hiểu biết về hệ thống tệp để phát hiện và xử lý mã độc hiệu quả.</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21</a:t>
            </a:fld>
            <a:endParaRPr lang="en-US" dirty="0"/>
          </a:p>
        </p:txBody>
      </p:sp>
    </p:spTree>
    <p:extLst>
      <p:ext uri="{BB962C8B-B14F-4D97-AF65-F5344CB8AC3E}">
        <p14:creationId xmlns:p14="http://schemas.microsoft.com/office/powerpoint/2010/main" val="187161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1.</a:t>
            </a:r>
          </a:p>
          <a:p>
            <a:r>
              <a:rPr lang="vi-VN" sz="1200" b="0" i="0" kern="1200" dirty="0" smtClean="0">
                <a:solidFill>
                  <a:schemeClr val="tx1"/>
                </a:solidFill>
                <a:effectLst/>
                <a:latin typeface="Arial Regular"/>
                <a:ea typeface="+mn-ea"/>
                <a:cs typeface="+mn-cs"/>
              </a:rPr>
              <a:t>Giám sát các khóa registry được truy cập, chỉnh sửa và dữ liệu registry đang được đọc/ghi bởi tệp nhị phân độc hại:</a:t>
            </a:r>
          </a:p>
          <a:p>
            <a:r>
              <a:rPr lang="vi-VN" sz="1200" b="0" i="0" kern="1200" dirty="0" smtClean="0">
                <a:solidFill>
                  <a:schemeClr val="tx1"/>
                </a:solidFill>
                <a:effectLst/>
                <a:latin typeface="Arial Regular"/>
                <a:ea typeface="+mn-ea"/>
                <a:cs typeface="+mn-cs"/>
              </a:rPr>
              <a:t>Trong quá trình giám sát các hoạt động liên quan đến registry bởi các tệp nhị phân độc hại, bạn cần theo dõi các khóa registry được truy cập, sửa đổi và dữ liệu registry đang được đọc/ghi. Đây là một số bước để thực hiện việc này:</a:t>
            </a:r>
          </a:p>
          <a:p>
            <a:r>
              <a:rPr lang="vi-VN" sz="1200" b="0" i="0" kern="1200" dirty="0" smtClean="0">
                <a:solidFill>
                  <a:schemeClr val="tx1"/>
                </a:solidFill>
                <a:effectLst/>
                <a:latin typeface="Arial Regular"/>
                <a:ea typeface="+mn-ea"/>
                <a:cs typeface="+mn-cs"/>
              </a:rPr>
              <a:t>Sử dụng công cụ giám sát quy trình: Công cụ như Process Monitor có thể giúp bạn theo dõi các hoạt động registry của các quy trình đang chạy. Bạn có thể lọc các sự kiện chỉ liên quan đến registry để tập trung vào những hoạt động quan trọng.</a:t>
            </a:r>
          </a:p>
          <a:p>
            <a:r>
              <a:rPr lang="vi-VN" sz="1200" b="0" i="0" kern="1200" dirty="0" smtClean="0">
                <a:solidFill>
                  <a:schemeClr val="tx1"/>
                </a:solidFill>
                <a:effectLst/>
                <a:latin typeface="Arial Regular"/>
                <a:ea typeface="+mn-ea"/>
                <a:cs typeface="+mn-cs"/>
              </a:rPr>
              <a:t>Lọc các hoạt động registry: Trong công cụ giám sát, bạn có thể đặt các bộ lọc để chỉ hiển thị các hoạt động liên quan đến registry, chẳng hạn như "RegOpenKey", "RegCreateKey", "RegSetValue", "RegQueryValue", và "RegDeleteKey". Điều này sẽ giúp giảm thiểu thông tin không cần thiết và tập trung vào các hoạt động registry quan trọng của tệp độc hại.</a:t>
            </a:r>
          </a:p>
          <a:p>
            <a:r>
              <a:rPr lang="vi-VN" sz="1200" b="0" i="0" kern="1200" dirty="0" smtClean="0">
                <a:solidFill>
                  <a:schemeClr val="tx1"/>
                </a:solidFill>
                <a:effectLst/>
                <a:latin typeface="Arial Regular"/>
                <a:ea typeface="+mn-ea"/>
                <a:cs typeface="+mn-cs"/>
              </a:rPr>
              <a:t>Xem các khóa và dữ liệu registry: Các hoạt động registry sẽ cung cấp thông tin về các khóa registry được truy cập hoặc sửa đổi bởi tệp độc hại. Bạn có thể xem đường dẫn và tên của các khóa registry, cũng như giá trị của dữ liệu registry được đọc hoặc ghi. Điều này giúp bạn xác định các vị trí quan trọng trong registry mà tệp độc hại tương tác.</a:t>
            </a:r>
          </a:p>
          <a:p>
            <a:r>
              <a:rPr lang="vi-VN" sz="1200" b="0" i="0" kern="1200" dirty="0" smtClean="0">
                <a:solidFill>
                  <a:schemeClr val="tx1"/>
                </a:solidFill>
                <a:effectLst/>
                <a:latin typeface="Arial Regular"/>
                <a:ea typeface="+mn-ea"/>
                <a:cs typeface="+mn-cs"/>
              </a:rPr>
              <a:t>Phân tích hoạt động registry: Dựa trên thông tin thu thập được, bạn có thể phân tích các hoạt động registry của tệp độc hại và xác định mục tiêu và mục đích của nó. Điều này có thể giúp bạn xây dựng các biện pháp phòng ngừa và xử lý tương ứng.</a:t>
            </a:r>
          </a:p>
          <a:p>
            <a:endParaRPr lang="en-US" dirty="0" smtClean="0"/>
          </a:p>
          <a:p>
            <a:r>
              <a:rPr lang="vi-VN" dirty="0" smtClean="0"/>
              <a:t>2.</a:t>
            </a:r>
            <a:endParaRPr lang="en-US" dirty="0" smtClean="0"/>
          </a:p>
          <a:p>
            <a:r>
              <a:rPr lang="vi-VN" dirty="0" smtClean="0"/>
              <a:t>Giám sát lưu lượng truy cập thời gian thực đến và đi từ hệ thống trong quá trình thực thi mã độc:</a:t>
            </a:r>
          </a:p>
          <a:p>
            <a:r>
              <a:rPr lang="vi-VN" dirty="0" smtClean="0"/>
              <a:t>Khi giám sát lưu lượng truy cập thời gian thực đến và đi từ hệ thống trong khi mã độc đang thực thi, bạn có thể sử dụng các công cụ và phương pháp sau:</a:t>
            </a:r>
          </a:p>
          <a:p>
            <a:r>
              <a:rPr lang="vi-VN" dirty="0" smtClean="0"/>
              <a:t>Sử dụng công cụ giám sát mạng: Các công cụ như Wireshark, Tcpdump hoặc Microsoft Network Monitor cho phép bạn theo dõi và ghi lại lưu lượng mạng đến và đi từ hệ thống. Bằng cách phân tích các gói tin mạng, bạn có thể xác định các kết nối mạng được thiết lập, các máy chủ đích và nguồn, giao thức sử dụng và các hoạt động khác.</a:t>
            </a:r>
          </a:p>
          <a:p>
            <a:r>
              <a:rPr lang="vi-VN" dirty="0" smtClean="0"/>
              <a:t>Xác định các kết nối mạng đáng ngờ: Bằng cách xem xét lưu lượng truy cập mạng, bạn có thể tìm ra các kết nối không mong muốn hoặc không thường xuyên, các kết nối đến địa chỉ IP hoặc cổng không rõ nguồn gốc hoặc các hoạt động mạng không phù hợp với hệ thống.</a:t>
            </a:r>
          </a:p>
          <a:p>
            <a:r>
              <a:rPr lang="vi-VN" dirty="0" smtClean="0"/>
              <a:t>Phân tích giao thức và dữ liệu mạng: Bằng cách phân tích giao thức và dữ liệu mạng, bạn có thể xác định các hành vi đáng ngờ như trao đổi dữ liệu mã hoá, yêu cầu không hợp lệ hoặc các gói tin chứa mã độc. Điều này giúp bạn hiểu rõ hơn về cách mã độc tương tác với mạng và tiềm năng gây hại đối với hệ thống.</a:t>
            </a:r>
          </a:p>
          <a:p>
            <a:r>
              <a:rPr lang="vi-VN" dirty="0" smtClean="0"/>
              <a:t>Xác định các địa chỉ IP hoặc tên miền đáng ngờ: Bằng cách xem xét địa chỉ IP hoặc tên miền trong lưu lượng mạng, bạn có thể phát hiện các kết nối tới các máy chủ đáng ngờ, các dịch vụ không chính thức hoặc các tài nguyên mạng không phù hợp với môi trường hệ thống.</a:t>
            </a:r>
          </a:p>
          <a:p>
            <a:r>
              <a:rPr lang="vi-VN" dirty="0" smtClean="0"/>
              <a:t>Áp dụng các giải pháp bảo mật mạng: Dựa trên thông tin thu thập được từ giám sát lưu lượng mạng, bạn có thể áp dụng các biện pháp bảo mật mạng như tường lửa, phần mềm chống malware hoặc giám sát mạng để ngăn chặn hoặc giảm thiểu các hoạt động độc hại.</a:t>
            </a:r>
          </a:p>
          <a:p>
            <a:r>
              <a:rPr lang="vi-VN" dirty="0" smtClean="0"/>
              <a:t>Quan trọng là cần sử dụng các công cụ giám sát mạng phù hợp và có hiểu biết về cách thức hoạt động của lưu lượng mạng để hiểu rõ hơn về các hoạt động liên quan đến mã độc và đưa ra các biện pháp phòng ngừa và xử lý thích hợp.</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22</a:t>
            </a:fld>
            <a:endParaRPr lang="en-US" dirty="0"/>
          </a:p>
        </p:txBody>
      </p:sp>
    </p:spTree>
    <p:extLst>
      <p:ext uri="{BB962C8B-B14F-4D97-AF65-F5344CB8AC3E}">
        <p14:creationId xmlns:p14="http://schemas.microsoft.com/office/powerpoint/2010/main" val="2025669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https://processhacker.sourceforge.io/</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23</a:t>
            </a:fld>
            <a:endParaRPr lang="en-US" dirty="0"/>
          </a:p>
        </p:txBody>
      </p:sp>
    </p:spTree>
    <p:extLst>
      <p:ext uri="{BB962C8B-B14F-4D97-AF65-F5344CB8AC3E}">
        <p14:creationId xmlns:p14="http://schemas.microsoft.com/office/powerpoint/2010/main" val="1301568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"Chức năng thực tế" -&gt; Ví dụ: Sự tồn tại của một action string trong một tệp nhị phân không có nghĩa là hành động đó sẽ thực sự được thực thi.</a:t>
            </a:r>
          </a:p>
          <a:p>
            <a:r>
              <a:rPr lang="vi-VN" sz="1200" b="0" i="0" kern="1200" dirty="0" smtClean="0">
                <a:solidFill>
                  <a:schemeClr val="tx1"/>
                </a:solidFill>
                <a:effectLst/>
                <a:latin typeface="Arial Regular"/>
                <a:ea typeface="+mn-ea"/>
                <a:cs typeface="+mn-cs"/>
              </a:rPr>
              <a:t>Xác định chức năng của phần mềm độc hại -&gt; Ví dụ: Nếu phần mềm độc hại của bạn là một keylogger, phân tích động có thể giúp bạn xác định vị trí của tệp nhật ký của keylogger trên hệ thống, khám phá các loại bản ghi mà nó ghi lại, giải mã nơi nó gửi thông tin, và nhiều hơn nữa.</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567687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24</a:t>
            </a:fld>
            <a:endParaRPr lang="en-US" dirty="0"/>
          </a:p>
        </p:txBody>
      </p:sp>
    </p:spTree>
    <p:extLst>
      <p:ext uri="{BB962C8B-B14F-4D97-AF65-F5344CB8AC3E}">
        <p14:creationId xmlns:p14="http://schemas.microsoft.com/office/powerpoint/2010/main" val="194045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Noriben là một công cụ mã nguồn mở được sử dụng để ghi lại hoạt động hệ thống trên hệ điều hành Windows. Đây là một công cụ linh hoạt và dễ sử dụng cho phép bạn thu thập dữ liệu về quá trình, đối tượng và sự kiện trong hệ thống của mình để phân tích bảo mật.</a:t>
            </a:r>
          </a:p>
          <a:p>
            <a:r>
              <a:rPr lang="vi-VN" sz="1200" b="0" i="0" kern="1200" dirty="0" smtClean="0">
                <a:solidFill>
                  <a:schemeClr val="tx1"/>
                </a:solidFill>
                <a:effectLst/>
                <a:latin typeface="Arial Regular"/>
                <a:ea typeface="+mn-ea"/>
                <a:cs typeface="+mn-cs"/>
              </a:rPr>
              <a:t>Procmon tốt</a:t>
            </a:r>
            <a:r>
              <a:rPr lang="vi-VN" sz="1200" b="0" i="0" kern="1200" baseline="0" dirty="0" smtClean="0">
                <a:solidFill>
                  <a:schemeClr val="tx1"/>
                </a:solidFill>
                <a:effectLst/>
                <a:latin typeface="Arial Regular"/>
                <a:ea typeface="+mn-ea"/>
                <a:cs typeface="+mn-cs"/>
              </a:rPr>
              <a:t> tuy nhiên có thông tin thu được rất nhiều và nhiễu cho nên cần phải lọc thông tin.</a:t>
            </a:r>
          </a:p>
          <a:p>
            <a:r>
              <a:rPr lang="vi-VN" sz="1200" b="0" i="0" kern="1200" baseline="0" dirty="0" smtClean="0">
                <a:solidFill>
                  <a:schemeClr val="tx1"/>
                </a:solidFill>
                <a:effectLst/>
                <a:latin typeface="Arial Regular"/>
                <a:ea typeface="+mn-ea"/>
                <a:cs typeface="+mn-cs"/>
              </a:rPr>
              <a:t>Noriben hoạt động cùng Procmon nên khi cài cần phải sao chép chương trình chạy của procmon vào thư mục của Noriben</a:t>
            </a:r>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25</a:t>
            </a:fld>
            <a:endParaRPr lang="en-US" dirty="0"/>
          </a:p>
        </p:txBody>
      </p:sp>
    </p:spTree>
    <p:extLst>
      <p:ext uri="{BB962C8B-B14F-4D97-AF65-F5344CB8AC3E}">
        <p14:creationId xmlns:p14="http://schemas.microsoft.com/office/powerpoint/2010/main" val="263822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latin typeface="Arial" panose="020B0604020202020204" pitchFamily="34" charset="0"/>
                <a:cs typeface="Arial" panose="020B0604020202020204" pitchFamily="34" charset="0"/>
              </a:rPr>
              <a:t>Services are highlighted in </a:t>
            </a:r>
            <a:r>
              <a:rPr lang="en-US" b="1" dirty="0" smtClean="0">
                <a:solidFill>
                  <a:srgbClr val="FF9999"/>
                </a:solidFill>
                <a:latin typeface="Arial" panose="020B0604020202020204" pitchFamily="34" charset="0"/>
                <a:cs typeface="Arial" panose="020B0604020202020204" pitchFamily="34" charset="0"/>
              </a:rPr>
              <a:t>pink</a:t>
            </a:r>
          </a:p>
          <a:p>
            <a:pPr marL="285750" indent="-285750">
              <a:buFontTx/>
              <a:buChar char="-"/>
            </a:pPr>
            <a:r>
              <a:rPr lang="en-US" dirty="0" smtClean="0">
                <a:latin typeface="Arial" panose="020B0604020202020204" pitchFamily="34" charset="0"/>
                <a:cs typeface="Arial" panose="020B0604020202020204" pitchFamily="34" charset="0"/>
              </a:rPr>
              <a:t>Processes in </a:t>
            </a:r>
            <a:r>
              <a:rPr lang="en-US" b="1" dirty="0" smtClean="0">
                <a:solidFill>
                  <a:schemeClr val="accent5">
                    <a:lumMod val="60000"/>
                    <a:lumOff val="40000"/>
                  </a:schemeClr>
                </a:solidFill>
                <a:latin typeface="Arial" panose="020B0604020202020204" pitchFamily="34" charset="0"/>
                <a:cs typeface="Arial" panose="020B0604020202020204" pitchFamily="34" charset="0"/>
              </a:rPr>
              <a:t>blue</a:t>
            </a:r>
          </a:p>
          <a:p>
            <a:pPr marL="285750" indent="-285750">
              <a:buFontTx/>
              <a:buChar char="-"/>
            </a:pPr>
            <a:r>
              <a:rPr lang="en-US" b="1" dirty="0" smtClean="0">
                <a:latin typeface="Arial" panose="020B0604020202020204" pitchFamily="34" charset="0"/>
                <a:cs typeface="Arial" panose="020B0604020202020204" pitchFamily="34" charset="0"/>
              </a:rPr>
              <a:t>New processes </a:t>
            </a:r>
            <a:r>
              <a:rPr lang="en-US" dirty="0" smtClean="0">
                <a:latin typeface="Arial" panose="020B0604020202020204" pitchFamily="34" charset="0"/>
                <a:cs typeface="Arial" panose="020B0604020202020204" pitchFamily="34" charset="0"/>
              </a:rPr>
              <a:t>in </a:t>
            </a:r>
            <a:r>
              <a:rPr lang="en-US" b="1" dirty="0" smtClean="0">
                <a:solidFill>
                  <a:schemeClr val="accent6">
                    <a:lumMod val="60000"/>
                    <a:lumOff val="40000"/>
                  </a:schemeClr>
                </a:solidFill>
                <a:latin typeface="Arial" panose="020B0604020202020204" pitchFamily="34" charset="0"/>
                <a:cs typeface="Arial" panose="020B0604020202020204" pitchFamily="34" charset="0"/>
              </a:rPr>
              <a:t>green</a:t>
            </a:r>
          </a:p>
          <a:p>
            <a:pPr marL="285750" indent="-285750">
              <a:buFontTx/>
              <a:buChar char="-"/>
            </a:pPr>
            <a:r>
              <a:rPr lang="en-US" dirty="0" smtClean="0">
                <a:latin typeface="Arial" panose="020B0604020202020204" pitchFamily="34" charset="0"/>
                <a:cs typeface="Arial" panose="020B0604020202020204" pitchFamily="34" charset="0"/>
              </a:rPr>
              <a:t>Terminated processes in </a:t>
            </a:r>
            <a:r>
              <a:rPr lang="en-US" b="1" dirty="0" smtClean="0">
                <a:solidFill>
                  <a:srgbClr val="FF0000"/>
                </a:solidFill>
                <a:latin typeface="Arial" panose="020B0604020202020204" pitchFamily="34" charset="0"/>
                <a:cs typeface="Arial" panose="020B0604020202020204" pitchFamily="34" charset="0"/>
              </a:rPr>
              <a:t>red</a:t>
            </a:r>
            <a:endParaRPr lang="en-US" b="1" dirty="0" smtClean="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376177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Nút "Verify" trong Process Explorer: Microsoft sử dụng chữ ký số cho hầu hết các tệp thực thi cốt lõi của mình. (Phần mềm độc hại thường thay thế các tệp Windows chính xác bằng tệp của riêng nó để ẩn đi).</a:t>
            </a:r>
          </a:p>
          <a:p>
            <a:r>
              <a:rPr lang="vi-VN" sz="1200" b="0" i="0" kern="1200" dirty="0" smtClean="0">
                <a:solidFill>
                  <a:schemeClr val="tx1"/>
                </a:solidFill>
                <a:effectLst/>
                <a:latin typeface="Arial Regular"/>
                <a:ea typeface="+mn-ea"/>
                <a:cs typeface="+mn-cs"/>
              </a:rPr>
              <a:t>Xác minh </a:t>
            </a:r>
            <a:r>
              <a:rPr lang="en-US" b="1" baseline="0" dirty="0" smtClean="0">
                <a:sym typeface="Wingdings" panose="05000000000000000000" pitchFamily="2" charset="2"/>
              </a:rPr>
              <a:t>image</a:t>
            </a:r>
            <a:r>
              <a:rPr lang="vi-VN" b="1" baseline="0" dirty="0" smtClean="0">
                <a:sym typeface="Wingdings" panose="05000000000000000000" pitchFamily="2" charset="2"/>
              </a:rPr>
              <a:t> </a:t>
            </a:r>
            <a:r>
              <a:rPr lang="vi-VN" sz="1200" b="0" i="0" kern="1200" dirty="0" smtClean="0">
                <a:solidFill>
                  <a:schemeClr val="tx1"/>
                </a:solidFill>
                <a:effectLst/>
                <a:latin typeface="Arial Regular"/>
                <a:ea typeface="+mn-ea"/>
                <a:cs typeface="+mn-cs"/>
              </a:rPr>
              <a:t>trên </a:t>
            </a:r>
            <a:r>
              <a:rPr lang="vi-VN" sz="1200" b="1" i="0" kern="1200" dirty="0" smtClean="0">
                <a:solidFill>
                  <a:schemeClr val="tx1"/>
                </a:solidFill>
                <a:effectLst/>
                <a:latin typeface="Arial Regular"/>
                <a:ea typeface="+mn-ea"/>
                <a:cs typeface="+mn-cs"/>
              </a:rPr>
              <a:t>đĩa</a:t>
            </a:r>
            <a:r>
              <a:rPr lang="vi-VN" sz="1200" b="0" i="0" kern="1200" dirty="0" smtClean="0">
                <a:solidFill>
                  <a:schemeClr val="tx1"/>
                </a:solidFill>
                <a:effectLst/>
                <a:latin typeface="Arial Regular"/>
                <a:ea typeface="+mn-ea"/>
                <a:cs typeface="+mn-cs"/>
              </a:rPr>
              <a:t> chứ không phải trong bộ nhớ -&gt; Nó vô dụng nếu kẻ tấn công sử dụng kỹ thuật thay thế tiến trình, trong đó tiến trình được chạy trên hệ thống và ghi đè không gian bộ nhớ của nó bằng một tệp thực thi độc hại.</a:t>
            </a:r>
          </a:p>
          <a:p>
            <a:r>
              <a:rPr lang="vi-VN" sz="1200" b="0" i="0" kern="1200" dirty="0" smtClean="0">
                <a:solidFill>
                  <a:schemeClr val="tx1"/>
                </a:solidFill>
                <a:effectLst/>
                <a:latin typeface="Arial Regular"/>
                <a:ea typeface="+mn-ea"/>
                <a:cs typeface="+mn-cs"/>
              </a:rPr>
              <a:t>Thay thế tiến trình: phần mềm độc hại có vẻ như đang thực thi như một tiến trình hợp lệ -&gt; Nhưng nó để lại dấu </a:t>
            </a:r>
            <a:r>
              <a:rPr lang="en-US" baseline="0" dirty="0" smtClean="0">
                <a:sym typeface="Wingdings" panose="05000000000000000000" pitchFamily="2" charset="2"/>
              </a:rPr>
              <a:t>fingerprint</a:t>
            </a:r>
            <a:r>
              <a:rPr lang="vi-VN" sz="1200" b="0" i="0" kern="1200" dirty="0" smtClean="0">
                <a:solidFill>
                  <a:schemeClr val="tx1"/>
                </a:solidFill>
                <a:effectLst/>
                <a:latin typeface="Arial Regular"/>
                <a:ea typeface="+mn-ea"/>
                <a:cs typeface="+mn-cs"/>
              </a:rPr>
              <a:t>: </a:t>
            </a:r>
            <a:r>
              <a:rPr lang="en-US" b="1" baseline="0" dirty="0" smtClean="0">
                <a:sym typeface="Wingdings" panose="05000000000000000000" pitchFamily="2" charset="2"/>
              </a:rPr>
              <a:t>image</a:t>
            </a:r>
            <a:r>
              <a:rPr lang="vi-VN" b="1" baseline="0" dirty="0" smtClean="0">
                <a:sym typeface="Wingdings" panose="05000000000000000000" pitchFamily="2" charset="2"/>
              </a:rPr>
              <a:t> </a:t>
            </a:r>
            <a:r>
              <a:rPr lang="vi-VN" sz="1200" b="0" i="0" kern="1200" dirty="0" smtClean="0">
                <a:solidFill>
                  <a:schemeClr val="tx1"/>
                </a:solidFill>
                <a:effectLst/>
                <a:latin typeface="Arial Regular"/>
                <a:ea typeface="+mn-ea"/>
                <a:cs typeface="+mn-cs"/>
              </a:rPr>
              <a:t>trong bộ nhớ sẽ khác với </a:t>
            </a:r>
            <a:r>
              <a:rPr lang="en-US" b="1" baseline="0" dirty="0" smtClean="0">
                <a:sym typeface="Wingdings" panose="05000000000000000000" pitchFamily="2" charset="2"/>
              </a:rPr>
              <a:t>image</a:t>
            </a:r>
            <a:r>
              <a:rPr lang="vi-VN" b="1" baseline="0" dirty="0" smtClean="0">
                <a:sym typeface="Wingdings" panose="05000000000000000000" pitchFamily="2" charset="2"/>
              </a:rPr>
              <a:t> </a:t>
            </a:r>
            <a:r>
              <a:rPr lang="vi-VN" sz="1200" b="0" i="0" kern="1200" dirty="0" smtClean="0">
                <a:solidFill>
                  <a:schemeClr val="tx1"/>
                </a:solidFill>
                <a:effectLst/>
                <a:latin typeface="Arial Regular"/>
                <a:ea typeface="+mn-ea"/>
                <a:cs typeface="+mn-cs"/>
              </a:rPr>
              <a:t>trên đĩa.</a:t>
            </a:r>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616549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28</a:t>
            </a:fld>
            <a:endParaRPr lang="en-US" dirty="0"/>
          </a:p>
        </p:txBody>
      </p:sp>
    </p:spTree>
    <p:extLst>
      <p:ext uri="{BB962C8B-B14F-4D97-AF65-F5344CB8AC3E}">
        <p14:creationId xmlns:p14="http://schemas.microsoft.com/office/powerpoint/2010/main" val="2337282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29</a:t>
            </a:fld>
            <a:endParaRPr lang="en-US" dirty="0"/>
          </a:p>
        </p:txBody>
      </p:sp>
    </p:spTree>
    <p:extLst>
      <p:ext uri="{BB962C8B-B14F-4D97-AF65-F5344CB8AC3E}">
        <p14:creationId xmlns:p14="http://schemas.microsoft.com/office/powerpoint/2010/main" val="2382905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Port scanning: Quét cổng là quá trình kiểm tra các cổng mạng trên một hệ thống hoặc mạng máy tính để xác định những cổng nào đang mở, đóng, hoặc lắng nghe kết nối. Quét cổng thường được sử dụng để tìm kiếm các lỗ hổng bảo mật và xác định các dịch vụ mạng đang chạy trên một máy tính hoặc mạng cụ thể.</a:t>
            </a:r>
          </a:p>
          <a:p>
            <a:r>
              <a:rPr lang="vi-VN" sz="1200" b="0" i="0" kern="1200" dirty="0" smtClean="0">
                <a:solidFill>
                  <a:schemeClr val="tx1"/>
                </a:solidFill>
                <a:effectLst/>
                <a:latin typeface="Arial Regular"/>
                <a:ea typeface="+mn-ea"/>
                <a:cs typeface="+mn-cs"/>
              </a:rPr>
              <a:t>Tunneling: Tunneling là một phương pháp để truyền dữ liệu qua một mạng hoặc giao thức mạng khác thông qua việc đóng gói dữ liệu của một giao thức trong các gói dữ liệu của giao thức khác. Kỹ thuật tunneling được sử dụng để bảo vệ dữ liệu, truy cập vào mạng riêng ảo (VPN), hoặc vượt qua các rào cản mạng.</a:t>
            </a:r>
          </a:p>
          <a:p>
            <a:r>
              <a:rPr lang="vi-VN" sz="1200" b="0" i="0" kern="1200" dirty="0" smtClean="0">
                <a:solidFill>
                  <a:schemeClr val="tx1"/>
                </a:solidFill>
                <a:effectLst/>
                <a:latin typeface="Arial Regular"/>
                <a:ea typeface="+mn-ea"/>
                <a:cs typeface="+mn-cs"/>
              </a:rPr>
              <a:t>Proxying: Proxying là quá trình chuyển tiếp các yêu cầu từ một máy tính hoặc mạng đến một máy tính hoặc mạng khác thông qua một trung gian được gọi là proxy server. Proxy server đóng vai trò là người đại diện cho máy tính hoặc mạng gốc và thực hiện các yêu cầu thay mặt cho nó. Proxying có thể được sử dụng để bảo vệ danh tính, kiểm soát truy cập, hoặc tăng cường hiệu suất mạng.</a:t>
            </a:r>
          </a:p>
          <a:p>
            <a:r>
              <a:rPr lang="vi-VN" sz="1200" b="0" i="0" kern="1200" dirty="0" smtClean="0">
                <a:solidFill>
                  <a:schemeClr val="tx1"/>
                </a:solidFill>
                <a:effectLst/>
                <a:latin typeface="Arial Regular"/>
                <a:ea typeface="+mn-ea"/>
                <a:cs typeface="+mn-cs"/>
              </a:rPr>
              <a:t>Port forwarding: Port forwarding (chuyển tiếp cổng) là quá trình chuyển tiếp các kết nối mạng từ một cổng cụ thể trên một thiết bị mạng đến một cổng khác trên thiết bị mạng khác. Kỹ thuật này thường được sử dụng để chuyển tiếp yêu cầu đến các dịch vụ mạng nằm sau một bức tường lửa hoặc để cung cấp truy cập từ xa vào các thiết bị trong mạng nội bộ.</a:t>
            </a:r>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366629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Để hiểu kênh giao tiếp được sử dụng bởi phần mềm độc hại: Mục đích là để tìm hiểu cách mà phần mềm độc hại giao tiếp với các thành phần khác trong mạng hoặc Internet. Điều này có thể bao gồm việc xác định các giao thức, cổng kết nối, hoặc các dịch vụ mạng mà phần mềm độc hại sử dụng để truyền tải dữ liệu hoặc nhận hướng dẫn từ các máy chủ điều khiển và điều phối.</a:t>
            </a:r>
          </a:p>
          <a:p>
            <a:r>
              <a:rPr lang="vi-VN" sz="1200" b="0" i="0" kern="1200" dirty="0" smtClean="0">
                <a:solidFill>
                  <a:schemeClr val="tx1"/>
                </a:solidFill>
                <a:effectLst/>
                <a:latin typeface="Arial Regular"/>
                <a:ea typeface="+mn-ea"/>
                <a:cs typeface="+mn-cs"/>
              </a:rPr>
              <a:t>Để giúp xác định các chỉ số dựa trên mạng: Khi phân tích một môi trường hoặc mạng bị tấn công, việc xác định các chỉ số dựa trên mạng có thể giúp xác định các biểu hiện, mẫu hoặc hành vi mạng đặc biệt mà phần mềm độc hại sử dụng. Các chỉ số này có thể bao gồm thông tin về cổng mạng, lưu lượng mạng, giao thức sử dụng hoặc các mẫu dữ liệu đặc trưng. Việc xác định các chỉ số dựa trên mạng có thể giúp tăng cường khả năng phát hiện và phản ứng đối với các hoạt động độc hại trong mạng.</a:t>
            </a:r>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3497568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smtClean="0"/>
              <a:t>Return any files based on the extensions</a:t>
            </a:r>
            <a:r>
              <a:rPr lang="en-US" dirty="0" smtClean="0"/>
              <a:t>: For example, if malware requests an executable (.exe) file from the C2 server, </a:t>
            </a:r>
            <a:r>
              <a:rPr lang="en-US" dirty="0" err="1" smtClean="0"/>
              <a:t>INetSim</a:t>
            </a:r>
            <a:r>
              <a:rPr lang="en-US" dirty="0" smtClean="0"/>
              <a:t> can return a dummy executable file to the malware. </a:t>
            </a:r>
          </a:p>
          <a:p>
            <a:pPr marL="171450" indent="-171450">
              <a:buFontTx/>
              <a:buChar char="-"/>
            </a:pPr>
            <a:r>
              <a:rPr lang="en-US" dirty="0" smtClean="0"/>
              <a:t>Another</a:t>
            </a:r>
            <a:r>
              <a:rPr lang="en-US" baseline="0" dirty="0" smtClean="0"/>
              <a:t> tool: </a:t>
            </a:r>
            <a:r>
              <a:rPr lang="en-US" b="1" baseline="0" dirty="0" err="1" smtClean="0"/>
              <a:t>FakeNet</a:t>
            </a:r>
            <a:r>
              <a:rPr lang="en-US" b="1" baseline="0" dirty="0" smtClean="0"/>
              <a:t>-NG (Linux &amp; Windows): </a:t>
            </a:r>
            <a:r>
              <a:rPr lang="en-US" b="0" baseline="0" dirty="0" smtClean="0"/>
              <a:t>https://github.com/fireeye/flare-fakenet-ng</a:t>
            </a:r>
            <a:endParaRPr lang="en-US" b="0" dirty="0" smtClean="0"/>
          </a:p>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32</a:t>
            </a:fld>
            <a:endParaRPr lang="en-US" dirty="0"/>
          </a:p>
        </p:txBody>
      </p:sp>
    </p:spTree>
    <p:extLst>
      <p:ext uri="{BB962C8B-B14F-4D97-AF65-F5344CB8AC3E}">
        <p14:creationId xmlns:p14="http://schemas.microsoft.com/office/powerpoint/2010/main" val="2044428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326158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https://www.malwaretech.com/2017/11/creating-a-simple-free-malware-analysis-environment.html</a:t>
            </a:r>
          </a:p>
          <a:p>
            <a:pPr marL="0" indent="0">
              <a:buFontTx/>
              <a:buNone/>
            </a:pPr>
            <a:endParaRPr lang="en-US" baseline="0" dirty="0" smtClean="0"/>
          </a:p>
          <a:p>
            <a:pPr marL="0" indent="0">
              <a:buFontTx/>
              <a:buNone/>
            </a:pPr>
            <a:r>
              <a:rPr lang="en-US" baseline="0" dirty="0" smtClean="0"/>
              <a:t>https://blog.christophetd.fr/malware-analysis-lab-with-virtualbox-inetsim-and-burp/</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895471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Arial Regular"/>
                <a:ea typeface="+mn-ea"/>
                <a:cs typeface="+mn-cs"/>
              </a:rPr>
              <a:t>Loki - Simple IOC and Incident Response Scanner:</a:t>
            </a:r>
            <a:r>
              <a:rPr lang="en-US" sz="1200" b="0" i="0" kern="1200" baseline="0" smtClean="0">
                <a:solidFill>
                  <a:schemeClr val="tx1"/>
                </a:solidFill>
                <a:effectLst/>
                <a:latin typeface="Arial Regular"/>
                <a:ea typeface="+mn-ea"/>
                <a:cs typeface="+mn-cs"/>
              </a:rPr>
              <a:t> https://github.com/Neo23x0/Loki</a:t>
            </a:r>
            <a:endParaRPr lang="en-US" smtClean="0"/>
          </a:p>
          <a:p>
            <a:endParaRPr lang="vi-VN"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169384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Indicator of Compromise (IOC) là một khái niệm trong lĩnh vực bảo mật thông tin. IOC là một dấu hiệu hoặc tín hiệu cho thấy hệ thống hoặc mạng đã bị tấn công hoặc bị xâm nhập. Các IOC thường được sử dụng để xác định và phát hiện các hoạt động độc hại, như virus, phần mềm độc hại, tấn công mạng, hay các hoạt động bất thường khác.</a:t>
            </a:r>
          </a:p>
          <a:p>
            <a:r>
              <a:rPr lang="vi-VN" sz="1200" b="0" i="0" kern="1200" dirty="0" smtClean="0">
                <a:solidFill>
                  <a:schemeClr val="tx1"/>
                </a:solidFill>
                <a:effectLst/>
                <a:latin typeface="Arial Regular"/>
                <a:ea typeface="+mn-ea"/>
                <a:cs typeface="+mn-cs"/>
              </a:rPr>
              <a:t>Các IOC có thể bao gồm các dấu hiệu như địa chỉ IP đáng ngờ, tên miền độc hại, mã độc, chuỗi ký tự đặc biệt trong tệp tin hoặc quy trình, các kết nối mạng không bình thường, hoạt động đăng nhập không hợp lệ, và nhiều hơn nữa. Các hệ thống bảo mật thông thường sẽ sử dụng các IOC như một phần của quá trình phát hiện, điều tra và chống lại các hoạt động độc hại.</a:t>
            </a:r>
          </a:p>
          <a:p>
            <a:endParaRPr lang="vi-VN" sz="1200" b="0" i="0" kern="1200" dirty="0" smtClean="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https://github.com/sroberts/awesome-iocs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https://zeltser.com/automated-malware-analysis/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https://medium.com/@su13ym4n/15-online-sandboxes-for-malware-analysis-f8885ecb8a35</a:t>
            </a: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136948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201547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https://www.payload-security.com/technology/hybrid-analysis</a:t>
            </a:r>
            <a:endParaRPr lang="en-US"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141653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78831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Arial Regular"/>
                <a:ea typeface="+mn-ea"/>
                <a:cs typeface="+mn-cs"/>
              </a:rPr>
              <a:t>Code DNA mapping là một phương pháp phân tích mã nguồn để phát hiện sự tái sử dụng mã từ các phần mã độc đã biết hoặc từ các ứng dụng đáng tin cậy. Nó dựa trên việc so sánh các đoạn mã nguồn và xây dựng một "bản đồ" mã nguồn (code DNA) để phát hiện các đoạn mã giống nhau hoặc có sự tương đồng cao. Kỹ thuật này sử dụng các thuật toán phân tích cú pháp, phân tích cú pháp ngữ nghĩa và phân tích thông tin kiểu dữ liệu để xác định các đoạn mã tương tự.</a:t>
            </a:r>
          </a:p>
          <a:p>
            <a:endParaRPr lang="vi-VN" sz="1200" b="0" i="0" kern="1200" dirty="0" smtClean="0">
              <a:solidFill>
                <a:schemeClr val="tx1"/>
              </a:solidFill>
              <a:effectLst/>
              <a:latin typeface="Arial Regular"/>
              <a:ea typeface="+mn-ea"/>
              <a:cs typeface="+mn-cs"/>
            </a:endParaRPr>
          </a:p>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12</a:t>
            </a:fld>
            <a:endParaRPr lang="en-US" dirty="0"/>
          </a:p>
        </p:txBody>
      </p:sp>
    </p:spTree>
    <p:extLst>
      <p:ext uri="{BB962C8B-B14F-4D97-AF65-F5344CB8AC3E}">
        <p14:creationId xmlns:p14="http://schemas.microsoft.com/office/powerpoint/2010/main" val="180012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954637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alphaModFix amt="99000"/>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a:lnSpc>
                <a:spcPts val="5800"/>
              </a:lnSpc>
              <a:defRPr sz="4800" b="1" i="0" cap="all" baseline="0">
                <a:solidFill>
                  <a:schemeClr val="bg1"/>
                </a:solidFill>
                <a:latin typeface="+mj-lt"/>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145B3255-599A-4BE4-BAA2-7AB28FDF2BEA}"/>
              </a:ext>
            </a:extLst>
          </p:cNvPr>
          <p:cNvSpPr txBox="1"/>
          <p:nvPr userDrawn="1"/>
        </p:nvSpPr>
        <p:spPr>
          <a:xfrm>
            <a:off x="486149" y="4901683"/>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FFFF00"/>
                </a:solidFill>
                <a:latin typeface="+mn-lt"/>
                <a:ea typeface="+mj-ea"/>
                <a:cs typeface="+mj-cs"/>
              </a:rPr>
              <a:t>KHOA </a:t>
            </a:r>
            <a:r>
              <a:rPr lang="en-US" sz="1800" b="1" i="0" kern="1200" dirty="0" smtClean="0">
                <a:solidFill>
                  <a:srgbClr val="FFFF00"/>
                </a:solidFill>
                <a:latin typeface="+mn-lt"/>
                <a:ea typeface="+mj-ea"/>
                <a:cs typeface="+mj-cs"/>
              </a:rPr>
              <a:t>AN</a:t>
            </a:r>
            <a:r>
              <a:rPr lang="en-US" sz="1800" b="1" i="0" kern="1200" baseline="0" dirty="0" smtClean="0">
                <a:solidFill>
                  <a:srgbClr val="FFFF00"/>
                </a:solidFill>
                <a:latin typeface="+mn-lt"/>
                <a:ea typeface="+mj-ea"/>
                <a:cs typeface="+mj-cs"/>
              </a:rPr>
              <a:t> TOÀN THÔNG TIN</a:t>
            </a:r>
            <a:endParaRPr lang="vi-VN" sz="1800" b="1" i="0" kern="1200" dirty="0" smtClean="0">
              <a:solidFill>
                <a:srgbClr val="FFFF00"/>
              </a:solidFill>
              <a:latin typeface="+mn-lt"/>
              <a:ea typeface="+mj-ea"/>
              <a:cs typeface="+mj-cs"/>
            </a:endParaRPr>
          </a:p>
          <a:p>
            <a:pPr algn="l">
              <a:spcBef>
                <a:spcPts val="100"/>
              </a:spcBef>
              <a:spcAft>
                <a:spcPts val="100"/>
              </a:spcAft>
            </a:pPr>
            <a:r>
              <a:rPr lang="vi-VN" sz="1800" b="1" i="0" kern="1200" dirty="0" smtClean="0">
                <a:solidFill>
                  <a:schemeClr val="bg1"/>
                </a:solidFill>
                <a:latin typeface="+mn-lt"/>
                <a:ea typeface="+mj-ea"/>
                <a:cs typeface="+mj-cs"/>
              </a:rPr>
              <a:t>TS. ĐINH TRƯỜNG DUY</a:t>
            </a:r>
            <a:endParaRPr lang="en-US" sz="1800" b="1" i="0" kern="1200" dirty="0">
              <a:solidFill>
                <a:schemeClr val="bg1"/>
              </a:solidFill>
              <a:latin typeface="+mn-lt"/>
              <a:ea typeface="+mj-ea"/>
              <a:cs typeface="+mj-cs"/>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6053"/>
            <a:ext cx="4126970" cy="762380"/>
          </a:xfrm>
          <a:prstGeom prst="rect">
            <a:avLst/>
          </a:prstGeom>
        </p:spPr>
      </p:pic>
    </p:spTree>
    <p:extLst>
      <p:ext uri="{BB962C8B-B14F-4D97-AF65-F5344CB8AC3E}">
        <p14:creationId xmlns:p14="http://schemas.microsoft.com/office/powerpoint/2010/main" val="25275217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203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duotone>
              <a:schemeClr val="accent5">
                <a:shade val="45000"/>
                <a:satMod val="135000"/>
              </a:schemeClr>
              <a:prstClr val="white"/>
            </a:duotone>
            <a:extLst>
              <a:ext uri="{BEBA8EAE-BF5A-486C-A8C5-ECC9F3942E4B}">
                <a14:imgProps xmlns:a14="http://schemas.microsoft.com/office/drawing/2010/main">
                  <a14:imgLayer r:embed="rId3"/>
                </a14:imgProps>
              </a:ext>
            </a:extLst>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Autofit/>
          </a:bodyPr>
          <a:lstStyle>
            <a:lvl1pPr marL="0" indent="0">
              <a:buNone/>
              <a:defRPr sz="4000" b="0" i="0">
                <a:solidFill>
                  <a:schemeClr val="tx1">
                    <a:lumMod val="50000"/>
                  </a:schemeClr>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noAutofit/>
          </a:bodyPr>
          <a:lstStyle>
            <a:lvl1pPr algn="l">
              <a:lnSpc>
                <a:spcPts val="5800"/>
              </a:lnSpc>
              <a:defRPr sz="4800" b="1" i="0" cap="all" baseline="0">
                <a:solidFill>
                  <a:srgbClr val="1BA980"/>
                </a:solidFill>
                <a:latin typeface="Arial" charset="0"/>
                <a:ea typeface="Arial" charset="0"/>
                <a:cs typeface="Arial" charset="0"/>
              </a:defRPr>
            </a:lvl1pPr>
          </a:lstStyle>
          <a:p>
            <a:r>
              <a:rPr lang="en-US" dirty="0"/>
              <a:t>Presentation</a:t>
            </a:r>
            <a:br>
              <a:rPr lang="en-US" dirty="0"/>
            </a:br>
            <a:r>
              <a:rPr lang="en-US" dirty="0"/>
              <a:t>Title</a:t>
            </a:r>
          </a:p>
        </p:txBody>
      </p:sp>
      <p:sp>
        <p:nvSpPr>
          <p:cNvPr id="5" name="TextBox 4">
            <a:extLst>
              <a:ext uri="{FF2B5EF4-FFF2-40B4-BE49-F238E27FC236}">
                <a16:creationId xmlns:a16="http://schemas.microsoft.com/office/drawing/2014/main" id="{BE663ABF-2404-49C0-8D90-CEF0771E8157}"/>
              </a:ext>
            </a:extLst>
          </p:cNvPr>
          <p:cNvSpPr txBox="1"/>
          <p:nvPr userDrawn="1"/>
        </p:nvSpPr>
        <p:spPr>
          <a:xfrm>
            <a:off x="493776" y="4949478"/>
            <a:ext cx="3708059"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j-ea"/>
                <a:cs typeface="+mj-cs"/>
              </a:rPr>
              <a:t>KH</a:t>
            </a:r>
            <a:r>
              <a:rPr lang="en-US" sz="1800" b="1" i="0" kern="1200" dirty="0" smtClean="0">
                <a:solidFill>
                  <a:srgbClr val="1BA980"/>
                </a:solidFill>
                <a:latin typeface="+mn-lt"/>
                <a:ea typeface="+mj-ea"/>
                <a:cs typeface="+mj-cs"/>
              </a:rPr>
              <a:t>OA</a:t>
            </a:r>
            <a:r>
              <a:rPr lang="en-US" sz="1800" b="1" i="0" kern="1200" baseline="0" dirty="0" smtClean="0">
                <a:solidFill>
                  <a:srgbClr val="1BA980"/>
                </a:solidFill>
                <a:latin typeface="+mn-lt"/>
                <a:ea typeface="+mj-ea"/>
                <a:cs typeface="+mj-cs"/>
              </a:rPr>
              <a:t> AN TOÀN THÔNG TIN</a:t>
            </a:r>
            <a:endParaRPr lang="vi-VN" sz="1800" b="1" i="0" kern="1200" baseline="0" dirty="0" smtClean="0">
              <a:solidFill>
                <a:srgbClr val="1BA980"/>
              </a:solidFill>
              <a:latin typeface="+mn-lt"/>
              <a:ea typeface="+mj-ea"/>
              <a:cs typeface="+mj-cs"/>
            </a:endParaRPr>
          </a:p>
          <a:p>
            <a:pPr algn="l">
              <a:spcBef>
                <a:spcPts val="100"/>
              </a:spcBef>
              <a:spcAft>
                <a:spcPts val="100"/>
              </a:spcAft>
            </a:pPr>
            <a:r>
              <a:rPr lang="vi-VN" sz="1800" b="1" i="0" kern="1200" dirty="0" smtClean="0">
                <a:solidFill>
                  <a:schemeClr val="tx1">
                    <a:lumMod val="50000"/>
                  </a:schemeClr>
                </a:solidFill>
                <a:latin typeface="+mn-lt"/>
                <a:ea typeface="+mj-ea"/>
                <a:cs typeface="+mj-cs"/>
              </a:rPr>
              <a:t>TS. </a:t>
            </a:r>
            <a:r>
              <a:rPr lang="vi-VN" sz="1800" b="1" i="0" kern="1200" dirty="0" smtClean="0">
                <a:solidFill>
                  <a:schemeClr val="tx1">
                    <a:lumMod val="50000"/>
                  </a:schemeClr>
                </a:solidFill>
                <a:latin typeface="+mn-lt"/>
                <a:ea typeface="+mn-ea"/>
                <a:cs typeface="+mn-cs"/>
              </a:rPr>
              <a:t>ĐINH TRƯỜNG DUY</a:t>
            </a:r>
            <a:endParaRPr lang="en-US" sz="1800" b="1" i="0" kern="1200" dirty="0">
              <a:solidFill>
                <a:schemeClr val="tx1">
                  <a:lumMod val="50000"/>
                </a:schemeClr>
              </a:solidFill>
              <a:latin typeface="+mn-lt"/>
              <a:ea typeface="+mj-ea"/>
              <a:cs typeface="+mj-cs"/>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3825410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93776" y="1490663"/>
            <a:ext cx="4978908" cy="2387600"/>
          </a:xfrm>
          <a:prstGeom prst="rect">
            <a:avLst/>
          </a:prstGeom>
          <a:ln>
            <a:noFill/>
          </a:ln>
        </p:spPr>
        <p:txBody>
          <a:bodyPr lIns="0" anchor="b">
            <a:noAutofit/>
          </a:bodyPr>
          <a:lstStyle>
            <a:lvl1pPr algn="l" defTabSz="914400" rtl="0" eaLnBrk="1" latinLnBrk="0" hangingPunct="1">
              <a:lnSpc>
                <a:spcPts val="5800"/>
              </a:lnSpc>
              <a:spcBef>
                <a:spcPct val="0"/>
              </a:spcBef>
              <a:buNone/>
              <a:defRPr lang="en-US" sz="6000" b="1" i="0" kern="1200" cap="all" baseline="0" dirty="0">
                <a:solidFill>
                  <a:srgbClr val="008080"/>
                </a:solidFill>
                <a:latin typeface="Arial" charset="0"/>
                <a:ea typeface="Arial" charset="0"/>
                <a:cs typeface="Arial" charset="0"/>
              </a:defRPr>
            </a:lvl1pPr>
          </a:lstStyle>
          <a:p>
            <a:r>
              <a:rPr lang="en-US" dirty="0"/>
              <a:t>DIVIDER SLIDE</a:t>
            </a:r>
          </a:p>
        </p:txBody>
      </p:sp>
      <p:sp>
        <p:nvSpPr>
          <p:cNvPr id="8" name="TextBox 7">
            <a:extLst>
              <a:ext uri="{FF2B5EF4-FFF2-40B4-BE49-F238E27FC236}">
                <a16:creationId xmlns:a16="http://schemas.microsoft.com/office/drawing/2014/main" id="{B1C51BCA-86F9-4804-9C31-E68A99E567CF}"/>
              </a:ext>
            </a:extLst>
          </p:cNvPr>
          <p:cNvSpPr txBox="1"/>
          <p:nvPr userDrawn="1"/>
        </p:nvSpPr>
        <p:spPr>
          <a:xfrm>
            <a:off x="493776" y="4756237"/>
            <a:ext cx="3676203" cy="671979"/>
          </a:xfrm>
          <a:prstGeom prst="rect">
            <a:avLst/>
          </a:prstGeom>
          <a:noFill/>
        </p:spPr>
        <p:txBody>
          <a:bodyPr wrap="square" rtlCol="0">
            <a:spAutoFit/>
          </a:bodyPr>
          <a:lstStyle/>
          <a:p>
            <a:pPr algn="l">
              <a:spcBef>
                <a:spcPts val="100"/>
              </a:spcBef>
              <a:spcAft>
                <a:spcPts val="100"/>
              </a:spcAft>
            </a:pPr>
            <a:r>
              <a:rPr lang="vi-VN" sz="1800" b="1" i="0" kern="1200" dirty="0" smtClean="0">
                <a:solidFill>
                  <a:srgbClr val="1BA980"/>
                </a:solidFill>
                <a:latin typeface="+mn-lt"/>
                <a:ea typeface="+mn-ea"/>
                <a:cs typeface="+mn-cs"/>
              </a:rPr>
              <a:t>K</a:t>
            </a:r>
            <a:r>
              <a:rPr lang="en-US" sz="1800" b="1" i="0" kern="1200" dirty="0" smtClean="0">
                <a:solidFill>
                  <a:srgbClr val="1BA980"/>
                </a:solidFill>
                <a:latin typeface="+mn-lt"/>
                <a:ea typeface="+mn-ea"/>
                <a:cs typeface="+mn-cs"/>
              </a:rPr>
              <a:t>HOA</a:t>
            </a:r>
            <a:r>
              <a:rPr lang="en-US" sz="1800" b="1" i="0" kern="1200" baseline="0" dirty="0" smtClean="0">
                <a:solidFill>
                  <a:srgbClr val="1BA980"/>
                </a:solidFill>
                <a:latin typeface="+mn-lt"/>
                <a:ea typeface="+mn-ea"/>
                <a:cs typeface="+mn-cs"/>
              </a:rPr>
              <a:t> AN TOÀN THÔNG TIN</a:t>
            </a:r>
            <a:endParaRPr lang="vi-VN" sz="1800" b="1" i="0" kern="1200" baseline="0" dirty="0" smtClean="0">
              <a:solidFill>
                <a:srgbClr val="1BA980"/>
              </a:solidFill>
              <a:latin typeface="+mn-lt"/>
              <a:ea typeface="+mn-ea"/>
              <a:cs typeface="+mn-cs"/>
            </a:endParaRPr>
          </a:p>
          <a:p>
            <a:pPr algn="l">
              <a:spcBef>
                <a:spcPts val="100"/>
              </a:spcBef>
              <a:spcAft>
                <a:spcPts val="100"/>
              </a:spcAft>
            </a:pPr>
            <a:r>
              <a:rPr lang="vi-VN" sz="1800" b="1" i="0" kern="1200" dirty="0" smtClean="0">
                <a:solidFill>
                  <a:schemeClr val="tx1">
                    <a:lumMod val="50000"/>
                  </a:schemeClr>
                </a:solidFill>
                <a:latin typeface="+mn-lt"/>
                <a:ea typeface="+mn-ea"/>
                <a:cs typeface="+mn-cs"/>
              </a:rPr>
              <a:t>TS. ĐINH TRƯỜNG DUY</a:t>
            </a:r>
            <a:endParaRPr lang="en-US" sz="1800" b="1" i="0" kern="1200" dirty="0">
              <a:solidFill>
                <a:schemeClr val="tx1">
                  <a:lumMod val="50000"/>
                </a:schemeClr>
              </a:solidFill>
              <a:latin typeface="+mn-l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spTree>
    <p:extLst>
      <p:ext uri="{BB962C8B-B14F-4D97-AF65-F5344CB8AC3E}">
        <p14:creationId xmlns:p14="http://schemas.microsoft.com/office/powerpoint/2010/main" val="2079564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997594"/>
            <a:ext cx="7542186" cy="590931"/>
          </a:xfrm>
          <a:prstGeom prst="rect">
            <a:avLst/>
          </a:prstGeom>
        </p:spPr>
        <p:txBody>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1739154"/>
            <a:ext cx="7542186" cy="4414512"/>
          </a:xfrm>
        </p:spPr>
        <p:txBody>
          <a:bodyPr/>
          <a:lstStyle>
            <a:lvl1pPr>
              <a:defRPr sz="2800">
                <a:solidFill>
                  <a:schemeClr val="tx1">
                    <a:lumMod val="50000"/>
                  </a:schemeClr>
                </a:solidFill>
              </a:defRPr>
            </a:lvl1pPr>
            <a:lvl2pPr>
              <a:defRPr sz="2800">
                <a:solidFill>
                  <a:schemeClr val="tx1">
                    <a:lumMod val="50000"/>
                  </a:schemeClr>
                </a:solidFill>
              </a:defRPr>
            </a:lvl2pPr>
            <a:lvl3pPr>
              <a:defRPr sz="2800">
                <a:solidFill>
                  <a:schemeClr val="tx1">
                    <a:lumMod val="50000"/>
                  </a:schemeClr>
                </a:solidFill>
              </a:defRPr>
            </a:lvl3pPr>
            <a:lvl4pPr>
              <a:defRPr sz="2800">
                <a:solidFill>
                  <a:schemeClr val="tx1">
                    <a:lumMod val="50000"/>
                  </a:schemeClr>
                </a:solidFill>
              </a:defRPr>
            </a:lvl4pPr>
            <a:lvl5pPr>
              <a:defRPr sz="2800">
                <a:solidFill>
                  <a:schemeClr val="tx1">
                    <a:lumMod val="50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5370896" y="460614"/>
            <a:ext cx="2676871"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n-lt"/>
                <a:ea typeface="+mn-ea"/>
                <a:cs typeface="+mn-cs"/>
              </a:rPr>
              <a:t>KHOA </a:t>
            </a:r>
            <a:r>
              <a:rPr lang="en-US" sz="1400" b="1" i="0" kern="1200" dirty="0" smtClean="0">
                <a:solidFill>
                  <a:srgbClr val="1BA980"/>
                </a:solidFill>
                <a:latin typeface="+mn-lt"/>
                <a:ea typeface="+mn-ea"/>
                <a:cs typeface="+mn-cs"/>
              </a:rPr>
              <a:t>AN</a:t>
            </a:r>
            <a:r>
              <a:rPr lang="en-US" sz="1400" b="1" i="0" kern="1200" baseline="0" dirty="0" smtClean="0">
                <a:solidFill>
                  <a:srgbClr val="1BA980"/>
                </a:solidFill>
                <a:latin typeface="+mn-lt"/>
                <a:ea typeface="+mn-ea"/>
                <a:cs typeface="+mn-cs"/>
              </a:rPr>
              <a:t> TOÀN THÔNG TIN</a:t>
            </a:r>
            <a:endParaRPr lang="vi-VN" sz="1400" b="1" i="0" kern="1200" dirty="0" smtClean="0">
              <a:solidFill>
                <a:srgbClr val="1BA980"/>
              </a:solidFill>
              <a:latin typeface="+mn-lt"/>
              <a:ea typeface="+mn-ea"/>
              <a:cs typeface="+mn-cs"/>
            </a:endParaRPr>
          </a:p>
        </p:txBody>
      </p:sp>
    </p:spTree>
    <p:extLst>
      <p:ext uri="{BB962C8B-B14F-4D97-AF65-F5344CB8AC3E}">
        <p14:creationId xmlns:p14="http://schemas.microsoft.com/office/powerpoint/2010/main" val="39124026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1209253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4007224" y="1079500"/>
            <a:ext cx="5136776"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5" y="1499616"/>
            <a:ext cx="358202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33257"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161679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344512" y="1499616"/>
            <a:ext cx="3602199" cy="590931"/>
          </a:xfrm>
          <a:prstGeom prst="rect">
            <a:avLst/>
          </a:prstGeom>
        </p:spPr>
        <p:txBody>
          <a:bodyPr/>
          <a:lstStyle>
            <a:lvl1pPr>
              <a:defRPr sz="26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344512" y="2185417"/>
            <a:ext cx="3413941"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3835974" y="1066800"/>
            <a:ext cx="5308027"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0" name="Picture Placeholder 2">
            <a:extLst>
              <a:ext uri="{FF2B5EF4-FFF2-40B4-BE49-F238E27FC236}">
                <a16:creationId xmlns:a16="http://schemas.microsoft.com/office/drawing/2014/main" id="{0CAA554F-B37C-9E47-B5E4-82235D4EC6CD}"/>
              </a:ext>
            </a:extLst>
          </p:cNvPr>
          <p:cNvSpPr>
            <a:spLocks noGrp="1" noChangeAspect="1"/>
          </p:cNvSpPr>
          <p:nvPr>
            <p:ph type="pic" idx="16"/>
          </p:nvPr>
        </p:nvSpPr>
        <p:spPr>
          <a:xfrm>
            <a:off x="3892924" y="1066800"/>
            <a:ext cx="520319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2" name="Picture Placeholder 2">
            <a:extLst>
              <a:ext uri="{FF2B5EF4-FFF2-40B4-BE49-F238E27FC236}">
                <a16:creationId xmlns:a16="http://schemas.microsoft.com/office/drawing/2014/main" id="{9F5FDDA2-E7AF-294B-ACDF-BDB5997277BC}"/>
              </a:ext>
            </a:extLst>
          </p:cNvPr>
          <p:cNvSpPr>
            <a:spLocks noGrp="1" noChangeAspect="1"/>
          </p:cNvSpPr>
          <p:nvPr>
            <p:ph type="pic" idx="17"/>
          </p:nvPr>
        </p:nvSpPr>
        <p:spPr>
          <a:xfrm>
            <a:off x="3967559" y="3998296"/>
            <a:ext cx="2522428"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13" name="TextBox 12">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54085193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9144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Box 3">
            <a:extLst>
              <a:ext uri="{FF2B5EF4-FFF2-40B4-BE49-F238E27FC236}">
                <a16:creationId xmlns:a16="http://schemas.microsoft.com/office/drawing/2014/main" id="{2E94CFF6-4805-4871-A07A-289657AB1AFE}"/>
              </a:ext>
            </a:extLst>
          </p:cNvPr>
          <p:cNvSpPr txBox="1"/>
          <p:nvPr userDrawn="1"/>
        </p:nvSpPr>
        <p:spPr>
          <a:xfrm>
            <a:off x="4925991" y="410629"/>
            <a:ext cx="3102526" cy="307777"/>
          </a:xfrm>
          <a:prstGeom prst="rect">
            <a:avLst/>
          </a:prstGeom>
          <a:noFill/>
        </p:spPr>
        <p:txBody>
          <a:bodyPr wrap="square" rtlCol="0">
            <a:spAutoFit/>
          </a:bodyPr>
          <a:lstStyle/>
          <a:p>
            <a:pPr algn="r">
              <a:spcBef>
                <a:spcPts val="100"/>
              </a:spcBef>
              <a:spcAft>
                <a:spcPts val="100"/>
              </a:spcAft>
            </a:pPr>
            <a:r>
              <a:rPr lang="vi-VN" sz="1400" b="1" i="0" kern="1200" dirty="0" smtClean="0">
                <a:solidFill>
                  <a:srgbClr val="1BA980"/>
                </a:solidFill>
                <a:latin typeface="+mj-lt"/>
                <a:ea typeface="+mj-ea"/>
                <a:cs typeface="+mj-cs"/>
              </a:rPr>
              <a:t>KHOA </a:t>
            </a:r>
            <a:r>
              <a:rPr lang="en-US" sz="1400" b="1" i="0" kern="1200" dirty="0" smtClean="0">
                <a:solidFill>
                  <a:srgbClr val="1BA980"/>
                </a:solidFill>
                <a:latin typeface="+mj-lt"/>
                <a:ea typeface="+mj-ea"/>
                <a:cs typeface="+mj-cs"/>
              </a:rPr>
              <a:t>AN</a:t>
            </a:r>
            <a:r>
              <a:rPr lang="en-US" sz="1400" b="1" i="0" kern="1200" baseline="0" dirty="0" smtClean="0">
                <a:solidFill>
                  <a:srgbClr val="1BA980"/>
                </a:solidFill>
                <a:latin typeface="+mj-lt"/>
                <a:ea typeface="+mj-ea"/>
                <a:cs typeface="+mj-cs"/>
              </a:rPr>
              <a:t> TOÀN THÔNG TIN</a:t>
            </a:r>
            <a:endParaRPr lang="vi-VN" sz="1400" b="1" i="0" kern="1200" dirty="0" smtClean="0">
              <a:solidFill>
                <a:srgbClr val="1BA980"/>
              </a:solidFill>
              <a:latin typeface="+mj-lt"/>
              <a:ea typeface="+mj-ea"/>
              <a:cs typeface="+mj-cs"/>
            </a:endParaRPr>
          </a:p>
        </p:txBody>
      </p:sp>
    </p:spTree>
    <p:extLst>
      <p:ext uri="{BB962C8B-B14F-4D97-AF65-F5344CB8AC3E}">
        <p14:creationId xmlns:p14="http://schemas.microsoft.com/office/powerpoint/2010/main" val="276045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Graph">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425196" y="1087241"/>
            <a:ext cx="3864416" cy="590931"/>
          </a:xfrm>
          <a:prstGeom prst="rect">
            <a:avLst/>
          </a:prstGeom>
        </p:spPr>
        <p:txBody>
          <a:bodyPr/>
          <a:lstStyle>
            <a:lvl1pPr>
              <a:defRPr sz="28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425196" y="2185417"/>
            <a:ext cx="3313086" cy="3968249"/>
          </a:xfr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3918516" y="2185416"/>
            <a:ext cx="4743864"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r>
              <a:rPr lang="en-US" smtClean="0"/>
              <a:t>Click icon to add chart</a:t>
            </a:r>
            <a:endParaRPr lang="en-US" dirty="0"/>
          </a:p>
        </p:txBody>
      </p:sp>
    </p:spTree>
    <p:extLst>
      <p:ext uri="{BB962C8B-B14F-4D97-AF65-F5344CB8AC3E}">
        <p14:creationId xmlns:p14="http://schemas.microsoft.com/office/powerpoint/2010/main" val="6124946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duotone>
              <a:schemeClr val="accent5">
                <a:shade val="45000"/>
                <a:satMod val="135000"/>
              </a:schemeClr>
              <a:prstClr val="white"/>
            </a:duotone>
            <a:extLst>
              <a:ext uri="{BEBA8EAE-BF5A-486C-A8C5-ECC9F3942E4B}">
                <a14:imgProps xmlns:a14="http://schemas.microsoft.com/office/drawing/2010/main">
                  <a14:imgLayer r:embed="rId13">
                    <a14:imgEffect>
                      <a14:saturation sat="9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425196" y="2185417"/>
            <a:ext cx="78867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5203632" y="6319775"/>
            <a:ext cx="30861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sz="2400" b="1" smtClean="0">
                <a:solidFill>
                  <a:schemeClr val="tx1">
                    <a:lumMod val="60000"/>
                    <a:lumOff val="40000"/>
                  </a:schemeClr>
                </a:solidFill>
              </a:rPr>
              <a:pPr/>
              <a:t>‹#›</a:t>
            </a:fld>
            <a:endParaRPr lang="en-US" sz="1600" b="1" dirty="0">
              <a:solidFill>
                <a:schemeClr val="tx1">
                  <a:lumMod val="60000"/>
                  <a:lumOff val="40000"/>
                </a:schemeClr>
              </a:solidFill>
            </a:endParaRPr>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15576"/>
            <a:ext cx="4235821" cy="780225"/>
          </a:xfrm>
          <a:prstGeom prst="rect">
            <a:avLst/>
          </a:prstGeom>
        </p:spPr>
      </p:pic>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040398" y="168771"/>
            <a:ext cx="458709" cy="610636"/>
          </a:xfrm>
          <a:prstGeom prst="rect">
            <a:avLst/>
          </a:prstGeom>
        </p:spPr>
      </p:pic>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9" r:id="rId3"/>
    <p:sldLayoutId id="2147483650" r:id="rId4"/>
    <p:sldLayoutId id="2147483654" r:id="rId5"/>
    <p:sldLayoutId id="2147483665" r:id="rId6"/>
    <p:sldLayoutId id="2147483666" r:id="rId7"/>
    <p:sldLayoutId id="2147483660" r:id="rId8"/>
    <p:sldLayoutId id="2147483667" r:id="rId9"/>
    <p:sldLayoutId id="2147483670" r:id="rId1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lumMod val="50000"/>
            </a:schemeClr>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ybrid-analysis.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valkyrie.comodo.com/dashboar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nalyze.intezer.com/#/analyz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vicheck.ca/submitfile.php"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hyperlink" Target="https://cuckoosandbox.org/" TargetMode="External"/><Relationship Id="rId13" Type="http://schemas.openxmlformats.org/officeDocument/2006/relationships/hyperlink" Target="https://certsocietegenerale.github.io/fame/" TargetMode="External"/><Relationship Id="rId3" Type="http://schemas.openxmlformats.org/officeDocument/2006/relationships/hyperlink" Target="http://www.malwaretracker.com/pdf.php" TargetMode="External"/><Relationship Id="rId7" Type="http://schemas.openxmlformats.org/officeDocument/2006/relationships/hyperlink" Target="https://drakvuf.com/" TargetMode="External"/><Relationship Id="rId12" Type="http://schemas.openxmlformats.org/officeDocument/2006/relationships/hyperlink" Target="https://github.com/sankio/H2Sandbox"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amaaas.com/" TargetMode="External"/><Relationship Id="rId11" Type="http://schemas.openxmlformats.org/officeDocument/2006/relationships/hyperlink" Target="http://bsa.isoftware.nl/" TargetMode="External"/><Relationship Id="rId5" Type="http://schemas.openxmlformats.org/officeDocument/2006/relationships/hyperlink" Target="https://apkscan.nviso.be/" TargetMode="External"/><Relationship Id="rId10" Type="http://schemas.openxmlformats.org/officeDocument/2006/relationships/hyperlink" Target="https://www.misp-project.org/" TargetMode="External"/><Relationship Id="rId4" Type="http://schemas.openxmlformats.org/officeDocument/2006/relationships/hyperlink" Target="https://andrototal.org/" TargetMode="External"/><Relationship Id="rId9" Type="http://schemas.openxmlformats.org/officeDocument/2006/relationships/hyperlink" Target="https://github.com/monnappa22/Lim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any.ru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err="1" smtClean="0"/>
              <a:t>Phân</a:t>
            </a:r>
            <a:r>
              <a:rPr lang="en-US" sz="6000" dirty="0" smtClean="0"/>
              <a:t> </a:t>
            </a:r>
            <a:r>
              <a:rPr lang="en-US" sz="6000" dirty="0" err="1" smtClean="0"/>
              <a:t>tích</a:t>
            </a:r>
            <a:r>
              <a:rPr lang="en-US" sz="6000" dirty="0" smtClean="0"/>
              <a:t> </a:t>
            </a:r>
            <a:br>
              <a:rPr lang="en-US" sz="6000" dirty="0" smtClean="0"/>
            </a:br>
            <a:r>
              <a:rPr lang="en-US" sz="6000" dirty="0" err="1" smtClean="0"/>
              <a:t>mã</a:t>
            </a:r>
            <a:r>
              <a:rPr lang="en-US" sz="6000" dirty="0" smtClean="0"/>
              <a:t> </a:t>
            </a:r>
            <a:r>
              <a:rPr lang="en-US" sz="6000" dirty="0" err="1" smtClean="0"/>
              <a:t>độc</a:t>
            </a:r>
            <a:endParaRPr lang="en-US" sz="6000" dirty="0"/>
          </a:p>
        </p:txBody>
      </p:sp>
    </p:spTree>
    <p:extLst>
      <p:ext uri="{BB962C8B-B14F-4D97-AF65-F5344CB8AC3E}">
        <p14:creationId xmlns:p14="http://schemas.microsoft.com/office/powerpoint/2010/main" val="16781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425196" y="1419367"/>
            <a:ext cx="8305446" cy="5367042"/>
          </a:xfrm>
        </p:spPr>
        <p:txBody>
          <a:bodyPr/>
          <a:lstStyle/>
          <a:p>
            <a:pPr marL="0" indent="0">
              <a:buNone/>
            </a:pPr>
            <a:r>
              <a:rPr lang="en-US" sz="2000" b="1" dirty="0" smtClean="0">
                <a:latin typeface="+mj-lt"/>
                <a:cs typeface="Times New Roman" panose="02020603050405020304" pitchFamily="18" charset="0"/>
              </a:rPr>
              <a:t>2. </a:t>
            </a:r>
            <a:r>
              <a:rPr lang="en-US" sz="2000" b="1" dirty="0">
                <a:latin typeface="Arial" panose="020B0604020202020204" pitchFamily="34" charset="0"/>
                <a:cs typeface="Arial" panose="020B0604020202020204" pitchFamily="34" charset="0"/>
              </a:rPr>
              <a:t>Hybrid-analysis</a:t>
            </a:r>
            <a:r>
              <a:rPr lang="en-US" sz="2000" b="1" dirty="0" smtClean="0">
                <a:latin typeface="+mj-lt"/>
                <a:cs typeface="Times New Roman" panose="02020603050405020304" pitchFamily="18" charset="0"/>
              </a:rPr>
              <a:t> (</a:t>
            </a:r>
            <a:r>
              <a:rPr lang="en-US" sz="2000" dirty="0">
                <a:solidFill>
                  <a:srgbClr val="7030A0"/>
                </a:solidFill>
                <a:latin typeface="Arial" panose="020B0604020202020204" pitchFamily="34" charset="0"/>
                <a:cs typeface="Arial" panose="020B0604020202020204" pitchFamily="34" charset="0"/>
                <a:hlinkClick r:id="rId3"/>
              </a:rPr>
              <a:t>https://www.hybrid-analysis.com</a:t>
            </a:r>
            <a:r>
              <a:rPr lang="en-US" sz="2000" dirty="0" smtClean="0">
                <a:solidFill>
                  <a:srgbClr val="7030A0"/>
                </a:solidFill>
                <a:latin typeface="Arial" panose="020B0604020202020204" pitchFamily="34" charset="0"/>
                <a:cs typeface="Arial" panose="020B0604020202020204" pitchFamily="34" charset="0"/>
                <a:hlinkClick r:id="rId3"/>
              </a:rPr>
              <a:t>/</a:t>
            </a:r>
            <a:r>
              <a:rPr lang="en-US" sz="2000" dirty="0">
                <a:solidFill>
                  <a:srgbClr val="7030A0"/>
                </a:solidFill>
                <a:latin typeface="Arial" panose="020B0604020202020204" pitchFamily="34" charset="0"/>
                <a:cs typeface="Arial" panose="020B0604020202020204" pitchFamily="34" charset="0"/>
              </a:rPr>
              <a:t>)</a:t>
            </a:r>
            <a:r>
              <a:rPr lang="en-US" sz="2000" dirty="0" smtClean="0">
                <a:latin typeface="+mj-lt"/>
                <a:cs typeface="Times New Roman" panose="02020603050405020304" pitchFamily="18" charset="0"/>
              </a:rPr>
              <a:t>: Free</a:t>
            </a:r>
            <a:endParaRPr lang="vi-VN" sz="2000" dirty="0" smtClean="0">
              <a:latin typeface="+mj-lt"/>
              <a:cs typeface="Times New Roman" panose="02020603050405020304" pitchFamily="18" charset="0"/>
            </a:endParaRPr>
          </a:p>
          <a:p>
            <a:pPr marL="231775" lvl="1" indent="-182563">
              <a:spcBef>
                <a:spcPts val="0"/>
              </a:spcBef>
            </a:pPr>
            <a:r>
              <a:rPr lang="vi-VN" sz="1800" dirty="0">
                <a:latin typeface="+mj-lt"/>
                <a:cs typeface="Times New Roman" panose="02020603050405020304" pitchFamily="18" charset="0"/>
              </a:rPr>
              <a:t>Hybrid Analysis kết hợp phân tích tĩnh và </a:t>
            </a:r>
            <a:r>
              <a:rPr lang="vi-VN" sz="1800" dirty="0" smtClean="0">
                <a:latin typeface="+mj-lt"/>
                <a:cs typeface="Times New Roman" panose="02020603050405020304" pitchFamily="18" charset="0"/>
              </a:rPr>
              <a:t>động </a:t>
            </a:r>
            <a:r>
              <a:rPr lang="vi-VN" sz="1800" dirty="0">
                <a:latin typeface="+mj-lt"/>
                <a:cs typeface="Times New Roman" panose="02020603050405020304" pitchFamily="18" charset="0"/>
              </a:rPr>
              <a:t>để phát hiện hành vi độc hại </a:t>
            </a:r>
            <a:r>
              <a:rPr lang="vi-VN" sz="1800" dirty="0" smtClean="0">
                <a:latin typeface="+mj-lt"/>
                <a:cs typeface="Times New Roman" panose="02020603050405020304" pitchFamily="18" charset="0"/>
              </a:rPr>
              <a:t>trong quá </a:t>
            </a:r>
            <a:r>
              <a:rPr lang="vi-VN" sz="1800" dirty="0">
                <a:latin typeface="+mj-lt"/>
                <a:cs typeface="Times New Roman" panose="02020603050405020304" pitchFamily="18" charset="0"/>
              </a:rPr>
              <a:t>trình thực thi.</a:t>
            </a:r>
          </a:p>
          <a:p>
            <a:pPr marL="231775" lvl="1" indent="-182563">
              <a:spcBef>
                <a:spcPts val="0"/>
              </a:spcBef>
            </a:pPr>
            <a:r>
              <a:rPr lang="vi-VN" sz="1800" dirty="0" smtClean="0">
                <a:latin typeface="+mj-lt"/>
                <a:cs typeface="Times New Roman" panose="02020603050405020304" pitchFamily="18" charset="0"/>
              </a:rPr>
              <a:t>Kích </a:t>
            </a:r>
            <a:r>
              <a:rPr lang="vi-VN" sz="1800" dirty="0">
                <a:latin typeface="+mj-lt"/>
                <a:cs typeface="Times New Roman" panose="02020603050405020304" pitchFamily="18" charset="0"/>
              </a:rPr>
              <a:t>thước tối đa cho phép tải lên là 100 MB</a:t>
            </a:r>
            <a:r>
              <a:rPr lang="vi-VN" sz="1800" dirty="0" smtClean="0">
                <a:latin typeface="+mj-lt"/>
                <a:cs typeface="Times New Roman" panose="02020603050405020304" pitchFamily="18" charset="0"/>
              </a:rPr>
              <a:t>.</a:t>
            </a:r>
            <a:endParaRPr lang="en-US" sz="2000" dirty="0">
              <a:latin typeface="+mj-lt"/>
              <a:cs typeface="Times New Roman" panose="02020603050405020304" pitchFamily="18" charset="0"/>
            </a:endParaRPr>
          </a:p>
          <a:p>
            <a:pPr lvl="1"/>
            <a:endParaRPr lang="en-US" sz="2000" b="1" dirty="0">
              <a:latin typeface="+mj-lt"/>
              <a:cs typeface="Times New Roman" panose="02020603050405020304" pitchFamily="18" charset="0"/>
            </a:endParaRPr>
          </a:p>
          <a:p>
            <a:endParaRPr lang="vi-VN" sz="2000" dirty="0">
              <a:latin typeface="+mj-lt"/>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1352811" y="3382333"/>
            <a:ext cx="3256767" cy="3069768"/>
          </a:xfrm>
          <a:prstGeom prst="rect">
            <a:avLst/>
          </a:prstGeom>
        </p:spPr>
      </p:pic>
      <p:pic>
        <p:nvPicPr>
          <p:cNvPr id="6" name="Picture 5"/>
          <p:cNvPicPr>
            <a:picLocks noChangeAspect="1"/>
          </p:cNvPicPr>
          <p:nvPr/>
        </p:nvPicPr>
        <p:blipFill>
          <a:blip r:embed="rId5"/>
          <a:stretch>
            <a:fillRect/>
          </a:stretch>
        </p:blipFill>
        <p:spPr>
          <a:xfrm>
            <a:off x="4963352" y="3707704"/>
            <a:ext cx="3367339" cy="1078212"/>
          </a:xfrm>
          <a:prstGeom prst="rect">
            <a:avLst/>
          </a:prstGeom>
        </p:spPr>
      </p:pic>
    </p:spTree>
    <p:extLst>
      <p:ext uri="{BB962C8B-B14F-4D97-AF65-F5344CB8AC3E}">
        <p14:creationId xmlns:p14="http://schemas.microsoft.com/office/powerpoint/2010/main" val="397713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425196" y="1419367"/>
            <a:ext cx="8305446" cy="5367042"/>
          </a:xfrm>
        </p:spPr>
        <p:txBody>
          <a:bodyPr/>
          <a:lstStyle/>
          <a:p>
            <a:pPr marL="0" indent="0">
              <a:buNone/>
            </a:pPr>
            <a:r>
              <a:rPr lang="en-US" sz="2000" b="1" dirty="0" smtClean="0">
                <a:latin typeface="+mj-lt"/>
                <a:cs typeface="Times New Roman" panose="02020603050405020304" pitchFamily="18" charset="0"/>
              </a:rPr>
              <a:t>3. </a:t>
            </a:r>
            <a:r>
              <a:rPr lang="en-US" sz="2000" b="1" dirty="0">
                <a:latin typeface="Arial" panose="020B0604020202020204" pitchFamily="34" charset="0"/>
                <a:cs typeface="Arial" panose="020B0604020202020204" pitchFamily="34" charset="0"/>
              </a:rPr>
              <a:t>Valkyrie</a:t>
            </a:r>
            <a:r>
              <a:rPr lang="en-US" sz="2000" b="1" dirty="0" smtClean="0">
                <a:latin typeface="+mj-lt"/>
                <a:cs typeface="Times New Roman" panose="02020603050405020304" pitchFamily="18" charset="0"/>
              </a:rPr>
              <a:t> (</a:t>
            </a:r>
            <a:r>
              <a:rPr lang="en-US" sz="2000" dirty="0">
                <a:solidFill>
                  <a:srgbClr val="7030A0"/>
                </a:solidFill>
                <a:latin typeface="Arial" panose="020B0604020202020204" pitchFamily="34" charset="0"/>
                <a:cs typeface="Arial" panose="020B0604020202020204" pitchFamily="34" charset="0"/>
                <a:hlinkClick r:id="rId3"/>
              </a:rPr>
              <a:t>https://valkyrie.comodo.com/dashboard</a:t>
            </a:r>
            <a:r>
              <a:rPr lang="en-US" sz="2000" dirty="0" smtClean="0">
                <a:solidFill>
                  <a:srgbClr val="7030A0"/>
                </a:solidFill>
                <a:latin typeface="Arial" panose="020B0604020202020204" pitchFamily="34" charset="0"/>
                <a:cs typeface="Arial" panose="020B0604020202020204" pitchFamily="34" charset="0"/>
                <a:hlinkClick r:id="rId3"/>
              </a:rPr>
              <a:t>/</a:t>
            </a:r>
            <a:r>
              <a:rPr lang="en-US" sz="2000" dirty="0">
                <a:solidFill>
                  <a:srgbClr val="7030A0"/>
                </a:solidFill>
                <a:latin typeface="Arial" panose="020B0604020202020204" pitchFamily="34" charset="0"/>
                <a:cs typeface="Arial" panose="020B0604020202020204" pitchFamily="34" charset="0"/>
              </a:rPr>
              <a:t>)</a:t>
            </a:r>
            <a:r>
              <a:rPr lang="en-US" sz="2000" dirty="0" smtClean="0">
                <a:latin typeface="+mj-lt"/>
                <a:cs typeface="Times New Roman" panose="02020603050405020304" pitchFamily="18" charset="0"/>
              </a:rPr>
              <a:t>: Free</a:t>
            </a:r>
            <a:endParaRPr lang="vi-VN" sz="2000" dirty="0" smtClean="0">
              <a:latin typeface="+mj-lt"/>
              <a:cs typeface="Times New Roman" panose="02020603050405020304" pitchFamily="18" charset="0"/>
            </a:endParaRPr>
          </a:p>
          <a:p>
            <a:pPr marL="231775" lvl="1" indent="-182563" algn="just">
              <a:spcBef>
                <a:spcPts val="0"/>
              </a:spcBef>
            </a:pPr>
            <a:r>
              <a:rPr lang="vi-VN" sz="1800" dirty="0" smtClean="0">
                <a:latin typeface="+mj-lt"/>
                <a:cs typeface="Times New Roman" panose="02020603050405020304" pitchFamily="18" charset="0"/>
              </a:rPr>
              <a:t>Phân </a:t>
            </a:r>
            <a:r>
              <a:rPr lang="vi-VN" sz="1800" dirty="0">
                <a:latin typeface="+mj-lt"/>
                <a:cs typeface="Times New Roman" panose="02020603050405020304" pitchFamily="18" charset="0"/>
              </a:rPr>
              <a:t>tích toàn bộ hành vi </a:t>
            </a:r>
            <a:r>
              <a:rPr lang="vi-VN" sz="1800" dirty="0" smtClean="0">
                <a:latin typeface="+mj-lt"/>
                <a:cs typeface="Times New Roman" panose="02020603050405020304" pitchFamily="18" charset="0"/>
              </a:rPr>
              <a:t>của </a:t>
            </a:r>
            <a:r>
              <a:rPr lang="vi-VN" sz="1800" dirty="0">
                <a:latin typeface="+mj-lt"/>
                <a:cs typeface="Times New Roman" panose="02020603050405020304" pitchFamily="18" charset="0"/>
              </a:rPr>
              <a:t>một </a:t>
            </a:r>
            <a:r>
              <a:rPr lang="vi-VN" sz="1800" dirty="0" smtClean="0">
                <a:latin typeface="+mj-lt"/>
                <a:cs typeface="Times New Roman" panose="02020603050405020304" pitchFamily="18" charset="0"/>
              </a:rPr>
              <a:t>tệp trong quá trình thực thi do đó </a:t>
            </a:r>
            <a:r>
              <a:rPr lang="vi-VN" sz="1800" dirty="0">
                <a:latin typeface="+mj-lt"/>
                <a:cs typeface="Times New Roman" panose="02020603050405020304" pitchFamily="18" charset="0"/>
              </a:rPr>
              <a:t>nó hiệu quả hơn trong việc phát hiện các mối đe dọa zero-day mà hệ thống phát hiện dựa trên chữ ký của các </a:t>
            </a:r>
            <a:r>
              <a:rPr lang="vi-VN" sz="1800" dirty="0" smtClean="0">
                <a:latin typeface="+mj-lt"/>
                <a:cs typeface="Times New Roman" panose="02020603050405020304" pitchFamily="18" charset="0"/>
              </a:rPr>
              <a:t>phần mềm antivirus không phát hiện được.</a:t>
            </a:r>
            <a:endParaRPr lang="vi-VN" sz="1800" dirty="0">
              <a:latin typeface="+mj-lt"/>
              <a:cs typeface="Times New Roman" panose="02020603050405020304" pitchFamily="18" charset="0"/>
            </a:endParaRPr>
          </a:p>
          <a:p>
            <a:pPr marL="231775" lvl="1" indent="-182563">
              <a:spcBef>
                <a:spcPts val="0"/>
              </a:spcBef>
            </a:pPr>
            <a:r>
              <a:rPr lang="vi-VN" sz="1800" dirty="0">
                <a:latin typeface="+mj-lt"/>
                <a:cs typeface="Times New Roman" panose="02020603050405020304" pitchFamily="18" charset="0"/>
              </a:rPr>
              <a:t>Không cần cài đặt, chỉ cần tải lên tệp để phân tích.</a:t>
            </a:r>
          </a:p>
          <a:p>
            <a:pPr marL="231775" lvl="1" indent="-182563">
              <a:spcBef>
                <a:spcPts val="0"/>
              </a:spcBef>
            </a:pPr>
            <a:r>
              <a:rPr lang="vi-VN" sz="1800" dirty="0">
                <a:latin typeface="+mj-lt"/>
                <a:cs typeface="Times New Roman" panose="02020603050405020304" pitchFamily="18" charset="0"/>
              </a:rPr>
              <a:t>Phân tích Tĩnh &amp; Động</a:t>
            </a:r>
          </a:p>
          <a:p>
            <a:pPr marL="231775" lvl="1" indent="-182563">
              <a:spcBef>
                <a:spcPts val="0"/>
              </a:spcBef>
            </a:pPr>
            <a:r>
              <a:rPr lang="vi-VN" sz="1800" dirty="0">
                <a:latin typeface="+mj-lt"/>
                <a:cs typeface="Times New Roman" panose="02020603050405020304" pitchFamily="18" charset="0"/>
              </a:rPr>
              <a:t>Kích thước tối đa cho phép tải lên là 150 MB</a:t>
            </a:r>
            <a:endParaRPr lang="en-US" sz="2000" b="1" dirty="0" smtClean="0">
              <a:latin typeface="+mj-lt"/>
              <a:cs typeface="Times New Roman" panose="02020603050405020304" pitchFamily="18" charset="0"/>
            </a:endParaRPr>
          </a:p>
          <a:p>
            <a:endParaRPr lang="vi-VN" sz="2000" dirty="0">
              <a:latin typeface="+mj-lt"/>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701117" y="4102888"/>
            <a:ext cx="7753604" cy="2633686"/>
          </a:xfrm>
          <a:prstGeom prst="rect">
            <a:avLst/>
          </a:prstGeom>
        </p:spPr>
      </p:pic>
    </p:spTree>
    <p:extLst>
      <p:ext uri="{BB962C8B-B14F-4D97-AF65-F5344CB8AC3E}">
        <p14:creationId xmlns:p14="http://schemas.microsoft.com/office/powerpoint/2010/main" val="287482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124944" y="1390934"/>
            <a:ext cx="8866656" cy="5367042"/>
          </a:xfrm>
        </p:spPr>
        <p:txBody>
          <a:bodyPr/>
          <a:lstStyle/>
          <a:p>
            <a:pPr marL="0" indent="0">
              <a:buNone/>
            </a:pPr>
            <a:r>
              <a:rPr lang="en-US" sz="2000" b="1" dirty="0" smtClean="0">
                <a:latin typeface="Arial" panose="020B0604020202020204" pitchFamily="34" charset="0"/>
                <a:cs typeface="Arial" panose="020B0604020202020204" pitchFamily="34" charset="0"/>
              </a:rPr>
              <a:t>4. </a:t>
            </a:r>
            <a:r>
              <a:rPr lang="en-US" sz="2000" b="1" dirty="0" err="1" smtClean="0">
                <a:latin typeface="Arial" panose="020B0604020202020204" pitchFamily="34" charset="0"/>
                <a:cs typeface="Arial" panose="020B0604020202020204" pitchFamily="34" charset="0"/>
              </a:rPr>
              <a:t>Intezer</a:t>
            </a:r>
            <a:r>
              <a:rPr lang="en-US" sz="2000" b="1" dirty="0" smtClean="0">
                <a:latin typeface="Arial" panose="020B0604020202020204" pitchFamily="34" charset="0"/>
                <a:cs typeface="Arial" panose="020B0604020202020204" pitchFamily="34" charset="0"/>
              </a:rPr>
              <a:t> Analyze</a:t>
            </a:r>
            <a:r>
              <a:rPr lang="en-US" sz="2000" b="1" dirty="0" smtClean="0">
                <a:latin typeface="+mj-lt"/>
                <a:cs typeface="Times New Roman" panose="02020603050405020304" pitchFamily="18" charset="0"/>
              </a:rPr>
              <a:t> (</a:t>
            </a:r>
            <a:r>
              <a:rPr lang="en-US" sz="2000" dirty="0">
                <a:solidFill>
                  <a:srgbClr val="7030A0"/>
                </a:solidFill>
                <a:latin typeface="Arial" panose="020B0604020202020204" pitchFamily="34" charset="0"/>
                <a:cs typeface="Arial" panose="020B0604020202020204" pitchFamily="34" charset="0"/>
                <a:hlinkClick r:id="rId3"/>
              </a:rPr>
              <a:t>https://analyze.intezer.com/#/</a:t>
            </a:r>
            <a:r>
              <a:rPr lang="en-US" sz="2000" dirty="0" smtClean="0">
                <a:solidFill>
                  <a:srgbClr val="7030A0"/>
                </a:solidFill>
                <a:latin typeface="Arial" panose="020B0604020202020204" pitchFamily="34" charset="0"/>
                <a:cs typeface="Arial" panose="020B0604020202020204" pitchFamily="34" charset="0"/>
                <a:hlinkClick r:id="rId3"/>
              </a:rPr>
              <a:t>analyze</a:t>
            </a:r>
            <a:r>
              <a:rPr lang="en-US" sz="2000" dirty="0">
                <a:solidFill>
                  <a:srgbClr val="7030A0"/>
                </a:solidFill>
                <a:latin typeface="Arial" panose="020B0604020202020204" pitchFamily="34" charset="0"/>
                <a:cs typeface="Arial" panose="020B0604020202020204" pitchFamily="34" charset="0"/>
              </a:rPr>
              <a:t>)</a:t>
            </a:r>
            <a:r>
              <a:rPr lang="en-US" sz="2000" dirty="0" smtClean="0">
                <a:latin typeface="+mj-lt"/>
                <a:cs typeface="Times New Roman" panose="02020603050405020304" pitchFamily="18" charset="0"/>
              </a:rPr>
              <a:t>: Free </a:t>
            </a:r>
            <a:r>
              <a:rPr lang="en-US" sz="2000" dirty="0">
                <a:cs typeface="Times New Roman" panose="02020603050405020304" pitchFamily="18" charset="0"/>
              </a:rPr>
              <a:t>&amp; </a:t>
            </a:r>
            <a:r>
              <a:rPr lang="en-US" sz="2000" dirty="0" smtClean="0">
                <a:cs typeface="Times New Roman" panose="02020603050405020304" pitchFamily="18" charset="0"/>
              </a:rPr>
              <a:t>Premium</a:t>
            </a:r>
            <a:r>
              <a:rPr lang="en-US" sz="2000" dirty="0" smtClean="0">
                <a:latin typeface="+mj-lt"/>
                <a:cs typeface="Times New Roman" panose="02020603050405020304" pitchFamily="18" charset="0"/>
              </a:rPr>
              <a:t> </a:t>
            </a:r>
            <a:endParaRPr lang="vi-VN" sz="2000" dirty="0" smtClean="0">
              <a:latin typeface="+mj-lt"/>
              <a:cs typeface="Times New Roman" panose="02020603050405020304" pitchFamily="18" charset="0"/>
            </a:endParaRPr>
          </a:p>
          <a:p>
            <a:pPr marL="231775" lvl="1" indent="-182563" algn="just">
              <a:spcBef>
                <a:spcPts val="0"/>
              </a:spcBef>
            </a:pPr>
            <a:r>
              <a:rPr lang="vi-VN" sz="1800" dirty="0" smtClean="0">
                <a:latin typeface="+mj-lt"/>
                <a:cs typeface="Times New Roman" panose="02020603050405020304" pitchFamily="18" charset="0"/>
              </a:rPr>
              <a:t>Phân </a:t>
            </a:r>
            <a:r>
              <a:rPr lang="vi-VN" sz="1800" dirty="0">
                <a:latin typeface="+mj-lt"/>
                <a:cs typeface="Times New Roman" panose="02020603050405020304" pitchFamily="18" charset="0"/>
              </a:rPr>
              <a:t>tích và phân loại phần mã độc thông qua code DNA </a:t>
            </a:r>
            <a:r>
              <a:rPr lang="vi-VN" sz="1800" dirty="0" smtClean="0">
                <a:latin typeface="+mj-lt"/>
                <a:cs typeface="Times New Roman" panose="02020603050405020304" pitchFamily="18" charset="0"/>
              </a:rPr>
              <a:t>mapping </a:t>
            </a:r>
            <a:r>
              <a:rPr lang="vi-VN" sz="1800" dirty="0" smtClean="0">
                <a:latin typeface="+mj-lt"/>
                <a:cs typeface="Times New Roman" panose="02020603050405020304" pitchFamily="18" charset="0"/>
                <a:sym typeface="Wingdings" panose="05000000000000000000" pitchFamily="2" charset="2"/>
              </a:rPr>
              <a:t></a:t>
            </a:r>
            <a:r>
              <a:rPr lang="vi-VN" sz="1800" dirty="0" smtClean="0">
                <a:latin typeface="+mj-lt"/>
                <a:cs typeface="Times New Roman" panose="02020603050405020304" pitchFamily="18" charset="0"/>
              </a:rPr>
              <a:t> </a:t>
            </a:r>
            <a:r>
              <a:rPr lang="vi-VN" sz="1800" dirty="0">
                <a:latin typeface="+mj-lt"/>
                <a:cs typeface="Times New Roman" panose="02020603050405020304" pitchFamily="18" charset="0"/>
              </a:rPr>
              <a:t>Intezer có khả năng phát hiện việc tái sử dụng mã nguồn từ các phần mã độc đã biết, cũng như mã nguồn đã xuất hiện trong các ứng dụng đáng tin cậy</a:t>
            </a:r>
            <a:r>
              <a:rPr lang="vi-VN" sz="1800" dirty="0" smtClean="0">
                <a:latin typeface="+mj-lt"/>
                <a:cs typeface="Times New Roman" panose="02020603050405020304" pitchFamily="18" charset="0"/>
              </a:rPr>
              <a:t>.</a:t>
            </a:r>
            <a:endParaRPr lang="vi-VN" sz="1800" dirty="0">
              <a:latin typeface="+mj-lt"/>
              <a:cs typeface="Times New Roman" panose="02020603050405020304" pitchFamily="18" charset="0"/>
            </a:endParaRPr>
          </a:p>
          <a:p>
            <a:pPr marL="231775" lvl="1" indent="-182563" algn="just">
              <a:spcBef>
                <a:spcPts val="0"/>
              </a:spcBef>
            </a:pPr>
            <a:r>
              <a:rPr lang="vi-VN" sz="1800" dirty="0">
                <a:latin typeface="+mj-lt"/>
                <a:cs typeface="Times New Roman" panose="02020603050405020304" pitchFamily="18" charset="0"/>
              </a:rPr>
              <a:t>Định dạng được hỗ trợ: các tệp tin thực thi Windows như .exe, .dll, .sys...; các tệp tin thực thi Linux - x86, x64 ELF; không hỗ trợ các tài liệu như .doc, .ppt, .xls, .odt...</a:t>
            </a:r>
          </a:p>
          <a:p>
            <a:pPr marL="231775" lvl="1" indent="-182563" algn="just">
              <a:spcBef>
                <a:spcPts val="0"/>
              </a:spcBef>
            </a:pPr>
            <a:r>
              <a:rPr lang="vi-VN" sz="1800" dirty="0" smtClean="0">
                <a:latin typeface="+mj-lt"/>
                <a:cs typeface="Times New Roman" panose="02020603050405020304" pitchFamily="18" charset="0"/>
              </a:rPr>
              <a:t>Kích </a:t>
            </a:r>
            <a:r>
              <a:rPr lang="vi-VN" sz="1800" dirty="0">
                <a:latin typeface="+mj-lt"/>
                <a:cs typeface="Times New Roman" panose="02020603050405020304" pitchFamily="18" charset="0"/>
              </a:rPr>
              <a:t>thước tối đa cho phép tải lên là 20 MB.</a:t>
            </a:r>
          </a:p>
        </p:txBody>
      </p:sp>
      <p:pic>
        <p:nvPicPr>
          <p:cNvPr id="5" name="Picture 4"/>
          <p:cNvPicPr>
            <a:picLocks noChangeAspect="1"/>
          </p:cNvPicPr>
          <p:nvPr/>
        </p:nvPicPr>
        <p:blipFill>
          <a:blip r:embed="rId4"/>
          <a:stretch>
            <a:fillRect/>
          </a:stretch>
        </p:blipFill>
        <p:spPr>
          <a:xfrm>
            <a:off x="549450" y="3989592"/>
            <a:ext cx="7847912" cy="2768384"/>
          </a:xfrm>
          <a:prstGeom prst="rect">
            <a:avLst/>
          </a:prstGeom>
        </p:spPr>
      </p:pic>
    </p:spTree>
    <p:extLst>
      <p:ext uri="{BB962C8B-B14F-4D97-AF65-F5344CB8AC3E}">
        <p14:creationId xmlns:p14="http://schemas.microsoft.com/office/powerpoint/2010/main" val="83073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124944" y="1390934"/>
            <a:ext cx="8866656" cy="5367042"/>
          </a:xfrm>
        </p:spPr>
        <p:txBody>
          <a:bodyPr/>
          <a:lstStyle/>
          <a:p>
            <a:pPr marL="0" indent="0">
              <a:buNone/>
            </a:pPr>
            <a:r>
              <a:rPr lang="en-US" sz="2000" b="1" dirty="0" smtClean="0">
                <a:latin typeface="Arial" panose="020B0604020202020204" pitchFamily="34" charset="0"/>
                <a:cs typeface="Arial" panose="020B0604020202020204" pitchFamily="34" charset="0"/>
              </a:rPr>
              <a:t>5. </a:t>
            </a:r>
            <a:r>
              <a:rPr lang="en-US" sz="2000" b="1" dirty="0" err="1" smtClean="0">
                <a:latin typeface="Arial" panose="020B0604020202020204" pitchFamily="34" charset="0"/>
                <a:cs typeface="Arial" panose="020B0604020202020204" pitchFamily="34" charset="0"/>
              </a:rPr>
              <a:t>Vicheck</a:t>
            </a:r>
            <a:r>
              <a:rPr lang="en-US" sz="2000" b="1" dirty="0" smtClean="0">
                <a:latin typeface="Arial" panose="020B0604020202020204" pitchFamily="34" charset="0"/>
                <a:cs typeface="Arial" panose="020B0604020202020204" pitchFamily="34" charset="0"/>
              </a:rPr>
              <a:t> </a:t>
            </a:r>
            <a:r>
              <a:rPr lang="en-US" sz="2000" b="1" dirty="0" smtClean="0">
                <a:latin typeface="+mj-lt"/>
                <a:cs typeface="Times New Roman" panose="02020603050405020304" pitchFamily="18" charset="0"/>
              </a:rPr>
              <a:t>(</a:t>
            </a:r>
            <a:r>
              <a:rPr lang="en-US" sz="2000" dirty="0">
                <a:solidFill>
                  <a:srgbClr val="7030A0"/>
                </a:solidFill>
                <a:latin typeface="Arial" panose="020B0604020202020204" pitchFamily="34" charset="0"/>
                <a:cs typeface="Arial" panose="020B0604020202020204" pitchFamily="34" charset="0"/>
                <a:hlinkClick r:id="rId3"/>
              </a:rPr>
              <a:t>https://</a:t>
            </a:r>
            <a:r>
              <a:rPr lang="en-US" sz="2000" dirty="0" smtClean="0">
                <a:solidFill>
                  <a:srgbClr val="7030A0"/>
                </a:solidFill>
                <a:latin typeface="Arial" panose="020B0604020202020204" pitchFamily="34" charset="0"/>
                <a:cs typeface="Arial" panose="020B0604020202020204" pitchFamily="34" charset="0"/>
                <a:hlinkClick r:id="rId3"/>
              </a:rPr>
              <a:t>vicheck.ca/submitfile.php</a:t>
            </a:r>
            <a:r>
              <a:rPr lang="en-US" sz="2000" dirty="0">
                <a:solidFill>
                  <a:srgbClr val="7030A0"/>
                </a:solidFill>
                <a:latin typeface="Arial" panose="020B0604020202020204" pitchFamily="34" charset="0"/>
                <a:cs typeface="Arial" panose="020B0604020202020204" pitchFamily="34" charset="0"/>
              </a:rPr>
              <a:t>)</a:t>
            </a:r>
            <a:r>
              <a:rPr lang="en-US" sz="2000" dirty="0" smtClean="0">
                <a:latin typeface="+mj-lt"/>
                <a:cs typeface="Times New Roman" panose="02020603050405020304" pitchFamily="18" charset="0"/>
              </a:rPr>
              <a:t>: Free</a:t>
            </a:r>
            <a:endParaRPr lang="vi-VN" sz="2000" dirty="0" smtClean="0">
              <a:latin typeface="+mj-lt"/>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425195" y="1981865"/>
            <a:ext cx="7878886" cy="4286413"/>
          </a:xfrm>
          <a:prstGeom prst="rect">
            <a:avLst/>
          </a:prstGeom>
        </p:spPr>
      </p:pic>
    </p:spTree>
    <p:extLst>
      <p:ext uri="{BB962C8B-B14F-4D97-AF65-F5344CB8AC3E}">
        <p14:creationId xmlns:p14="http://schemas.microsoft.com/office/powerpoint/2010/main" val="36676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124944" y="1390934"/>
            <a:ext cx="8866656" cy="5367042"/>
          </a:xfrm>
        </p:spPr>
        <p:txBody>
          <a:bodyPr/>
          <a:lstStyle/>
          <a:p>
            <a:pPr marL="0" indent="0">
              <a:buNone/>
            </a:pPr>
            <a:r>
              <a:rPr lang="en-US" sz="2000" b="1" dirty="0" smtClean="0">
                <a:latin typeface="Arial" panose="020B0604020202020204" pitchFamily="34" charset="0"/>
                <a:cs typeface="Arial" panose="020B0604020202020204" pitchFamily="34" charset="0"/>
              </a:rPr>
              <a:t>6. Online Cuckoo Sandbox</a:t>
            </a:r>
          </a:p>
          <a:p>
            <a:pPr lvl="1"/>
            <a:r>
              <a:rPr lang="en-US" sz="2000" dirty="0" smtClean="0">
                <a:solidFill>
                  <a:srgbClr val="7030A0"/>
                </a:solidFill>
                <a:latin typeface="Arial" panose="020B0604020202020204" pitchFamily="34" charset="0"/>
                <a:cs typeface="Arial" panose="020B0604020202020204" pitchFamily="34" charset="0"/>
              </a:rPr>
              <a:t>https</a:t>
            </a:r>
            <a:r>
              <a:rPr lang="en-US" sz="2000" dirty="0">
                <a:solidFill>
                  <a:srgbClr val="7030A0"/>
                </a:solidFill>
                <a:latin typeface="Arial" panose="020B0604020202020204" pitchFamily="34" charset="0"/>
                <a:cs typeface="Arial" panose="020B0604020202020204" pitchFamily="34" charset="0"/>
              </a:rPr>
              <a:t>://cuckoo.cert.ee/ </a:t>
            </a:r>
          </a:p>
          <a:p>
            <a:pPr lvl="1"/>
            <a:r>
              <a:rPr lang="en-US" sz="2000" dirty="0">
                <a:solidFill>
                  <a:srgbClr val="7030A0"/>
                </a:solidFill>
                <a:latin typeface="Arial" panose="020B0604020202020204" pitchFamily="34" charset="0"/>
                <a:cs typeface="Arial" panose="020B0604020202020204" pitchFamily="34" charset="0"/>
              </a:rPr>
              <a:t>http://sandbox.pikker.ee/</a:t>
            </a:r>
          </a:p>
          <a:p>
            <a:pPr marL="0" indent="0">
              <a:buNone/>
            </a:pPr>
            <a:endParaRPr lang="vi-VN" sz="2000" dirty="0" smtClean="0">
              <a:latin typeface="+mj-lt"/>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24944" y="3156028"/>
            <a:ext cx="8799125" cy="3016171"/>
          </a:xfrm>
          <a:prstGeom prst="rect">
            <a:avLst/>
          </a:prstGeom>
        </p:spPr>
      </p:pic>
    </p:spTree>
    <p:extLst>
      <p:ext uri="{BB962C8B-B14F-4D97-AF65-F5344CB8AC3E}">
        <p14:creationId xmlns:p14="http://schemas.microsoft.com/office/powerpoint/2010/main" val="47546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124944" y="1390934"/>
            <a:ext cx="8866656" cy="5367042"/>
          </a:xfrm>
        </p:spPr>
        <p:txBody>
          <a:bodyPr/>
          <a:lstStyle/>
          <a:p>
            <a:pPr marL="0" indent="0">
              <a:buNone/>
            </a:pPr>
            <a:r>
              <a:rPr lang="en-US" sz="2000" b="1" dirty="0" smtClean="0">
                <a:latin typeface="Arial" panose="020B0604020202020204" pitchFamily="34" charset="0"/>
                <a:cs typeface="Arial" panose="020B0604020202020204" pitchFamily="34" charset="0"/>
              </a:rPr>
              <a:t>7</a:t>
            </a:r>
            <a:r>
              <a:rPr lang="en-US" sz="2000" b="1" dirty="0">
                <a:latin typeface="Arial" panose="020B0604020202020204" pitchFamily="34" charset="0"/>
                <a:cs typeface="Arial" panose="020B0604020202020204" pitchFamily="34" charset="0"/>
              </a:rPr>
              <a:t>. SNDBOX</a:t>
            </a:r>
            <a:endParaRPr lang="en-US" sz="2000" b="1" dirty="0" smtClean="0">
              <a:latin typeface="Arial" panose="020B0604020202020204" pitchFamily="34" charset="0"/>
              <a:cs typeface="Arial" panose="020B0604020202020204" pitchFamily="34" charset="0"/>
            </a:endParaRPr>
          </a:p>
          <a:p>
            <a:pPr lvl="1"/>
            <a:r>
              <a:rPr lang="en-US" sz="2000" dirty="0">
                <a:solidFill>
                  <a:srgbClr val="7030A0"/>
                </a:solidFill>
                <a:latin typeface="Arial" panose="020B0604020202020204" pitchFamily="34" charset="0"/>
                <a:cs typeface="Arial" panose="020B0604020202020204" pitchFamily="34" charset="0"/>
              </a:rPr>
              <a:t>https://app.sndbox.com</a:t>
            </a:r>
          </a:p>
          <a:p>
            <a:pPr marL="0" indent="0">
              <a:buNone/>
            </a:pPr>
            <a:endParaRPr lang="vi-VN" sz="2000" dirty="0" smtClean="0">
              <a:latin typeface="+mj-lt"/>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124944" y="2636898"/>
            <a:ext cx="8839555" cy="2849501"/>
          </a:xfrm>
          <a:prstGeom prst="rect">
            <a:avLst/>
          </a:prstGeom>
        </p:spPr>
      </p:pic>
    </p:spTree>
    <p:extLst>
      <p:ext uri="{BB962C8B-B14F-4D97-AF65-F5344CB8AC3E}">
        <p14:creationId xmlns:p14="http://schemas.microsoft.com/office/powerpoint/2010/main" val="141031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124944" y="1390934"/>
            <a:ext cx="8866656" cy="5367042"/>
          </a:xfrm>
        </p:spPr>
        <p:txBody>
          <a:bodyPr/>
          <a:lstStyle/>
          <a:p>
            <a:pPr marL="0" indent="0">
              <a:buNone/>
            </a:pPr>
            <a:r>
              <a:rPr lang="en-US" sz="2000" b="1" dirty="0" smtClean="0">
                <a:latin typeface="Arial" panose="020B0604020202020204" pitchFamily="34" charset="0"/>
                <a:cs typeface="Arial" panose="020B0604020202020204" pitchFamily="34" charset="0"/>
              </a:rPr>
              <a:t>7</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Các phần mềm khác</a:t>
            </a:r>
          </a:p>
          <a:p>
            <a:pPr marL="0" indent="0">
              <a:buNone/>
            </a:pPr>
            <a:endParaRPr lang="vi-VN" sz="2000" dirty="0" smtClean="0">
              <a:latin typeface="+mj-lt"/>
              <a:cs typeface="Times New Roman" panose="02020603050405020304" pitchFamily="18" charset="0"/>
            </a:endParaRPr>
          </a:p>
        </p:txBody>
      </p:sp>
      <p:sp>
        <p:nvSpPr>
          <p:cNvPr id="5" name="TextBox 4"/>
          <p:cNvSpPr txBox="1"/>
          <p:nvPr/>
        </p:nvSpPr>
        <p:spPr>
          <a:xfrm>
            <a:off x="124944" y="1841843"/>
            <a:ext cx="8804110" cy="46628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smtClean="0">
                <a:latin typeface="Arial" panose="020B0604020202020204" pitchFamily="34" charset="0"/>
                <a:cs typeface="Arial" panose="020B0604020202020204" pitchFamily="34" charset="0"/>
                <a:hlinkClick r:id="rId3"/>
              </a:rPr>
              <a:t>http</a:t>
            </a:r>
            <a:r>
              <a:rPr lang="en-US" dirty="0">
                <a:latin typeface="Arial" panose="020B0604020202020204" pitchFamily="34" charset="0"/>
                <a:cs typeface="Arial" panose="020B0604020202020204" pitchFamily="34" charset="0"/>
                <a:hlinkClick r:id="rId3"/>
              </a:rPr>
              <a:t>://</a:t>
            </a:r>
            <a:r>
              <a:rPr lang="en-US" dirty="0" smtClean="0">
                <a:latin typeface="Arial" panose="020B0604020202020204" pitchFamily="34" charset="0"/>
                <a:cs typeface="Arial" panose="020B0604020202020204" pitchFamily="34" charset="0"/>
                <a:hlinkClick r:id="rId3"/>
              </a:rPr>
              <a:t>www.malwaretracker.com/pdf.php</a:t>
            </a:r>
            <a:r>
              <a:rPr lang="en-US" dirty="0" smtClean="0">
                <a:latin typeface="Arial" panose="020B0604020202020204" pitchFamily="34" charset="0"/>
                <a:cs typeface="Arial" panose="020B0604020202020204" pitchFamily="34" charset="0"/>
              </a:rPr>
              <a:t> (PDF)</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4"/>
              </a:rPr>
              <a:t>https://andrototal.org</a:t>
            </a:r>
            <a:r>
              <a:rPr lang="en-US" dirty="0" smtClean="0">
                <a:latin typeface="Arial" panose="020B0604020202020204" pitchFamily="34" charset="0"/>
                <a:cs typeface="Arial" panose="020B0604020202020204" pitchFamily="34" charset="0"/>
                <a:hlinkClick r:id="rId4"/>
              </a:rPr>
              <a:t>/</a:t>
            </a:r>
            <a:r>
              <a:rPr lang="en-US" dirty="0" smtClean="0">
                <a:latin typeface="Arial" panose="020B0604020202020204" pitchFamily="34" charset="0"/>
                <a:cs typeface="Arial" panose="020B0604020202020204" pitchFamily="34" charset="0"/>
              </a:rPr>
              <a:t> (Android)</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5"/>
              </a:rPr>
              <a:t>https://apkscan.nviso.be</a:t>
            </a:r>
            <a:r>
              <a:rPr lang="en-US" dirty="0" smtClean="0">
                <a:latin typeface="Arial" panose="020B0604020202020204" pitchFamily="34" charset="0"/>
                <a:cs typeface="Arial" panose="020B0604020202020204" pitchFamily="34" charset="0"/>
                <a:hlinkClick r:id="rId5"/>
              </a:rPr>
              <a: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(Android</a:t>
            </a:r>
            <a:r>
              <a:rPr lang="en-US" dirty="0" smtClean="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6"/>
              </a:rPr>
              <a:t>https://amaaas.com</a:t>
            </a:r>
            <a:r>
              <a:rPr lang="en-US" dirty="0" smtClean="0">
                <a:latin typeface="Arial" panose="020B0604020202020204" pitchFamily="34" charset="0"/>
                <a:cs typeface="Arial" panose="020B0604020202020204" pitchFamily="34" charset="0"/>
                <a:hlinkClick r:id="rId6"/>
              </a:rPr>
              <a:t>/</a:t>
            </a:r>
            <a:r>
              <a:rPr lang="en-US" dirty="0" smtClean="0">
                <a:latin typeface="Arial" panose="020B0604020202020204" pitchFamily="34" charset="0"/>
                <a:cs typeface="Arial" panose="020B0604020202020204" pitchFamily="34" charset="0"/>
              </a:rPr>
              <a:t> (Android)</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7"/>
              </a:rPr>
              <a:t>https://drakvuf.com</a:t>
            </a:r>
            <a:r>
              <a:rPr lang="en-US" dirty="0" smtClean="0">
                <a:latin typeface="Arial" panose="020B0604020202020204" pitchFamily="34" charset="0"/>
                <a:cs typeface="Arial" panose="020B0604020202020204" pitchFamily="34" charset="0"/>
                <a:hlinkClick r:id="rId7"/>
              </a:rPr>
              <a:t>/</a:t>
            </a:r>
            <a:r>
              <a:rPr lang="en-US" dirty="0" smtClean="0">
                <a:latin typeface="Arial" panose="020B0604020202020204" pitchFamily="34" charset="0"/>
                <a:cs typeface="Arial" panose="020B0604020202020204" pitchFamily="34" charset="0"/>
              </a:rPr>
              <a:t> (Need to install)</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8"/>
              </a:rPr>
              <a:t>https://cuckoosandbox.org</a:t>
            </a:r>
            <a:r>
              <a:rPr lang="en-US" dirty="0" smtClean="0">
                <a:latin typeface="Arial" panose="020B0604020202020204" pitchFamily="34" charset="0"/>
                <a:cs typeface="Arial" panose="020B0604020202020204" pitchFamily="34" charset="0"/>
                <a:hlinkClick r:id="rId8"/>
              </a:rPr>
              <a:t>/</a:t>
            </a:r>
            <a:r>
              <a:rPr lang="en-US" dirty="0" smtClean="0">
                <a:latin typeface="Arial" panose="020B0604020202020204" pitchFamily="34" charset="0"/>
                <a:cs typeface="Arial" panose="020B0604020202020204" pitchFamily="34" charset="0"/>
              </a:rPr>
              <a:t> (Need to install)</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sym typeface="Wingdings" panose="05000000000000000000" pitchFamily="2" charset="2"/>
                <a:hlinkClick r:id="rId9"/>
              </a:rPr>
              <a:t>https://</a:t>
            </a:r>
            <a:r>
              <a:rPr lang="en-US" dirty="0" smtClean="0">
                <a:latin typeface="Arial" panose="020B0604020202020204" pitchFamily="34" charset="0"/>
                <a:cs typeface="Arial" panose="020B0604020202020204" pitchFamily="34" charset="0"/>
                <a:sym typeface="Wingdings" panose="05000000000000000000" pitchFamily="2" charset="2"/>
                <a:hlinkClick r:id="rId9"/>
              </a:rPr>
              <a:t>github.com/monnappa22/Limon</a:t>
            </a:r>
            <a:r>
              <a:rPr lang="en-US" dirty="0" smtClean="0">
                <a:latin typeface="Arial" panose="020B0604020202020204" pitchFamily="34" charset="0"/>
                <a:cs typeface="Arial" panose="020B0604020202020204" pitchFamily="34" charset="0"/>
                <a:sym typeface="Wingdings" panose="05000000000000000000" pitchFamily="2" charset="2"/>
              </a:rPr>
              <a:t> (Linux malware)</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10"/>
              </a:rPr>
              <a:t>https://www.misp-project.org</a:t>
            </a:r>
            <a:r>
              <a:rPr lang="en-US" dirty="0" smtClean="0">
                <a:latin typeface="Arial" panose="020B0604020202020204" pitchFamily="34" charset="0"/>
                <a:cs typeface="Arial" panose="020B0604020202020204" pitchFamily="34" charset="0"/>
                <a:hlinkClick r:id="rId10"/>
              </a:rPr>
              <a:t>/</a:t>
            </a:r>
            <a:r>
              <a:rPr lang="en-US" dirty="0" smtClean="0">
                <a:latin typeface="Arial" panose="020B0604020202020204" pitchFamily="34" charset="0"/>
                <a:cs typeface="Arial" panose="020B0604020202020204" pitchFamily="34" charset="0"/>
              </a:rPr>
              <a:t> (MISP – Need to install)</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11"/>
              </a:rPr>
              <a:t>http://bsa.isoftware.nl</a:t>
            </a:r>
            <a:r>
              <a:rPr lang="en-US" dirty="0" smtClean="0">
                <a:latin typeface="Arial" panose="020B0604020202020204" pitchFamily="34" charset="0"/>
                <a:cs typeface="Arial" panose="020B0604020202020204" pitchFamily="34" charset="0"/>
                <a:hlinkClick r:id="rId11"/>
              </a:rPr>
              <a:t>/</a:t>
            </a:r>
            <a:r>
              <a:rPr lang="en-US" dirty="0" smtClean="0">
                <a:latin typeface="Arial" panose="020B0604020202020204" pitchFamily="34" charset="0"/>
                <a:cs typeface="Arial" panose="020B0604020202020204" pitchFamily="34" charset="0"/>
              </a:rPr>
              <a:t> (Need to install + </a:t>
            </a:r>
            <a:r>
              <a:rPr lang="en-US" dirty="0" err="1" smtClean="0">
                <a:latin typeface="Arial" panose="020B0604020202020204" pitchFamily="34" charset="0"/>
                <a:cs typeface="Arial" panose="020B0604020202020204" pitchFamily="34" charset="0"/>
              </a:rPr>
              <a:t>Sandboxies</a:t>
            </a:r>
            <a:r>
              <a:rPr lang="en-US" dirty="0" smtClean="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12"/>
              </a:rPr>
              <a:t>https://</a:t>
            </a:r>
            <a:r>
              <a:rPr lang="en-US" dirty="0" smtClean="0">
                <a:latin typeface="Arial" panose="020B0604020202020204" pitchFamily="34" charset="0"/>
                <a:cs typeface="Arial" panose="020B0604020202020204" pitchFamily="34" charset="0"/>
                <a:hlinkClick r:id="rId12"/>
              </a:rPr>
              <a:t>github.com/sankio/H2Sandbox</a:t>
            </a:r>
            <a:r>
              <a:rPr lang="en-US" dirty="0" smtClean="0">
                <a:latin typeface="Arial" panose="020B0604020202020204" pitchFamily="34" charset="0"/>
                <a:cs typeface="Arial" panose="020B0604020202020204" pitchFamily="34" charset="0"/>
              </a:rPr>
              <a:t> (H2Sandbox)</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hlinkClick r:id="rId13"/>
              </a:rPr>
              <a:t>https://certsocietegenerale.github.io/fame</a:t>
            </a:r>
            <a:r>
              <a:rPr lang="en-US" dirty="0" smtClean="0">
                <a:latin typeface="Arial" panose="020B0604020202020204" pitchFamily="34" charset="0"/>
                <a:cs typeface="Arial" panose="020B0604020202020204" pitchFamily="34" charset="0"/>
                <a:hlinkClick r:id="rId13"/>
              </a:rPr>
              <a: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FAME Automates Malware </a:t>
            </a:r>
            <a:r>
              <a:rPr lang="en-US" dirty="0" smtClean="0">
                <a:latin typeface="Arial" panose="020B0604020202020204" pitchFamily="34" charset="0"/>
                <a:cs typeface="Arial" panose="020B0604020202020204" pitchFamily="34" charset="0"/>
              </a:rPr>
              <a:t>Evaluation)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62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smtClean="0"/>
              <a:t>Running </a:t>
            </a:r>
            <a:r>
              <a:rPr lang="en-US" sz="2800" dirty="0"/>
              <a:t>malware</a:t>
            </a:r>
            <a:br>
              <a:rPr lang="en-US" sz="2800" dirty="0"/>
            </a:br>
            <a:endParaRPr lang="vi-VN" sz="2800" dirty="0"/>
          </a:p>
        </p:txBody>
      </p:sp>
      <p:sp>
        <p:nvSpPr>
          <p:cNvPr id="3" name="Content Placeholder 2"/>
          <p:cNvSpPr>
            <a:spLocks noGrp="1"/>
          </p:cNvSpPr>
          <p:nvPr>
            <p:ph idx="1"/>
          </p:nvPr>
        </p:nvSpPr>
        <p:spPr>
          <a:xfrm>
            <a:off x="124944" y="1440493"/>
            <a:ext cx="8718804" cy="5132586"/>
          </a:xfrm>
        </p:spPr>
        <p:txBody>
          <a:bodyPr/>
          <a:lstStyle/>
          <a:p>
            <a:pPr marL="0" indent="0" algn="just">
              <a:lnSpc>
                <a:spcPct val="120000"/>
              </a:lnSpc>
              <a:spcBef>
                <a:spcPts val="0"/>
              </a:spcBef>
              <a:buNone/>
            </a:pPr>
            <a:r>
              <a:rPr lang="en-US" sz="2200" dirty="0" smtClean="0">
                <a:latin typeface="+mj-lt"/>
                <a:cs typeface="Arial" panose="020B0604020202020204" pitchFamily="34" charset="0"/>
              </a:rPr>
              <a:t>- Tập trung vào các dạng file mà mã độc thường nhắm đến: EXEs &amp; DLLs</a:t>
            </a:r>
          </a:p>
          <a:p>
            <a:pPr algn="just">
              <a:lnSpc>
                <a:spcPct val="120000"/>
              </a:lnSpc>
              <a:spcBef>
                <a:spcPts val="0"/>
              </a:spcBef>
              <a:buFontTx/>
              <a:buChar char="-"/>
            </a:pPr>
            <a:r>
              <a:rPr lang="en-US" sz="2200" b="1" dirty="0" smtClean="0">
                <a:latin typeface="+mj-lt"/>
                <a:cs typeface="Times New Roman" panose="02020603050405020304" pitchFamily="18" charset="0"/>
              </a:rPr>
              <a:t>Tại sao kể tấn công lại sử dụng DLLs:</a:t>
            </a:r>
            <a:endParaRPr lang="vi-VN" sz="2200" b="1" dirty="0" smtClean="0">
              <a:latin typeface="+mj-lt"/>
              <a:cs typeface="Times New Roman" panose="02020603050405020304" pitchFamily="18" charset="0"/>
            </a:endParaRPr>
          </a:p>
          <a:p>
            <a:pPr lvl="1" algn="just">
              <a:lnSpc>
                <a:spcPct val="120000"/>
              </a:lnSpc>
              <a:spcBef>
                <a:spcPts val="0"/>
              </a:spcBef>
              <a:buFontTx/>
              <a:buChar char="-"/>
            </a:pPr>
            <a:r>
              <a:rPr lang="vi-VN" sz="2000" dirty="0" smtClean="0">
                <a:latin typeface="+mj-lt"/>
              </a:rPr>
              <a:t>Một </a:t>
            </a:r>
            <a:r>
              <a:rPr lang="vi-VN" sz="2000" dirty="0">
                <a:latin typeface="+mj-lt"/>
              </a:rPr>
              <a:t>tệp tin DLL không thể được chạy bằng cách nhấp đúp chuột </a:t>
            </a:r>
            <a:r>
              <a:rPr lang="vi-VN" sz="2000" dirty="0" smtClean="0">
                <a:latin typeface="+mj-lt"/>
                <a:sym typeface="Wingdings" panose="05000000000000000000" pitchFamily="2" charset="2"/>
              </a:rPr>
              <a:t></a:t>
            </a:r>
            <a:r>
              <a:rPr lang="vi-VN" sz="2000" dirty="0" smtClean="0">
                <a:latin typeface="+mj-lt"/>
              </a:rPr>
              <a:t> </a:t>
            </a:r>
            <a:r>
              <a:rPr lang="vi-VN" sz="2000" dirty="0">
                <a:latin typeface="+mj-lt"/>
              </a:rPr>
              <a:t>DLL cần một </a:t>
            </a:r>
            <a:r>
              <a:rPr lang="vi-VN" sz="2000" dirty="0" smtClean="0">
                <a:latin typeface="+mj-lt"/>
              </a:rPr>
              <a:t>tiến trình chủ </a:t>
            </a:r>
            <a:r>
              <a:rPr lang="vi-VN" sz="2000" dirty="0">
                <a:latin typeface="+mj-lt"/>
              </a:rPr>
              <a:t>để chạy. </a:t>
            </a:r>
            <a:r>
              <a:rPr lang="vi-VN" sz="2000" dirty="0" smtClean="0">
                <a:latin typeface="+mj-lt"/>
              </a:rPr>
              <a:t>Mã độc có </a:t>
            </a:r>
            <a:r>
              <a:rPr lang="vi-VN" sz="2000" dirty="0">
                <a:latin typeface="+mj-lt"/>
              </a:rPr>
              <a:t>thể tải DLL của mình vào bất kỳ quy trình nào, bao gồm cả quy trình hợp pháp </a:t>
            </a:r>
            <a:r>
              <a:rPr lang="vi-VN" sz="2000" dirty="0" smtClean="0">
                <a:latin typeface="+mj-lt"/>
                <a:sym typeface="Wingdings" panose="05000000000000000000" pitchFamily="2" charset="2"/>
              </a:rPr>
              <a:t></a:t>
            </a:r>
            <a:r>
              <a:rPr lang="vi-VN" sz="2000" dirty="0" smtClean="0">
                <a:latin typeface="+mj-lt"/>
              </a:rPr>
              <a:t> </a:t>
            </a:r>
            <a:r>
              <a:rPr lang="vi-VN" sz="2000" dirty="0">
                <a:latin typeface="+mj-lt"/>
              </a:rPr>
              <a:t>Ẩn các hoạt động của </a:t>
            </a:r>
            <a:r>
              <a:rPr lang="vi-VN" sz="2000" dirty="0" smtClean="0">
                <a:latin typeface="+mj-lt"/>
              </a:rPr>
              <a:t>mã độc.</a:t>
            </a:r>
          </a:p>
          <a:p>
            <a:pPr lvl="1" algn="just">
              <a:lnSpc>
                <a:spcPct val="120000"/>
              </a:lnSpc>
              <a:spcBef>
                <a:spcPts val="0"/>
              </a:spcBef>
              <a:buFontTx/>
              <a:buChar char="-"/>
            </a:pPr>
            <a:r>
              <a:rPr lang="vi-VN" sz="2000" dirty="0" smtClean="0">
                <a:latin typeface="+mj-lt"/>
              </a:rPr>
              <a:t>Khi </a:t>
            </a:r>
            <a:r>
              <a:rPr lang="vi-VN" sz="2000" dirty="0">
                <a:latin typeface="+mj-lt"/>
              </a:rPr>
              <a:t>một tệp tin DLL được tải vào bộ nhớ của một tiến trình, DLL sẽ có quyền truy cập vào toàn bộ không gian bộ nhớ của </a:t>
            </a:r>
            <a:r>
              <a:rPr lang="vi-VN" sz="2000" dirty="0" smtClean="0">
                <a:latin typeface="+mj-lt"/>
              </a:rPr>
              <a:t>tiến trình </a:t>
            </a:r>
            <a:r>
              <a:rPr lang="vi-VN" sz="2000" dirty="0" smtClean="0">
                <a:latin typeface="+mj-lt"/>
                <a:sym typeface="Wingdings" panose="05000000000000000000" pitchFamily="2" charset="2"/>
              </a:rPr>
              <a:t></a:t>
            </a:r>
            <a:r>
              <a:rPr lang="vi-VN" sz="2000" dirty="0" smtClean="0">
                <a:latin typeface="+mj-lt"/>
              </a:rPr>
              <a:t> </a:t>
            </a:r>
            <a:r>
              <a:rPr lang="vi-VN" sz="2000" dirty="0">
                <a:latin typeface="+mj-lt"/>
              </a:rPr>
              <a:t>Có khả năng thay đổi chức năng của tiến </a:t>
            </a:r>
            <a:r>
              <a:rPr lang="vi-VN" sz="2000" dirty="0" smtClean="0">
                <a:latin typeface="+mj-lt"/>
              </a:rPr>
              <a:t>trình.</a:t>
            </a:r>
          </a:p>
          <a:p>
            <a:pPr lvl="1" algn="just">
              <a:lnSpc>
                <a:spcPct val="120000"/>
              </a:lnSpc>
              <a:spcBef>
                <a:spcPts val="0"/>
              </a:spcBef>
              <a:buFontTx/>
              <a:buChar char="-"/>
            </a:pPr>
            <a:r>
              <a:rPr lang="vi-VN" sz="2000" dirty="0" smtClean="0">
                <a:latin typeface="+mj-lt"/>
              </a:rPr>
              <a:t>Phân </a:t>
            </a:r>
            <a:r>
              <a:rPr lang="vi-VN" sz="2000" dirty="0">
                <a:latin typeface="+mj-lt"/>
              </a:rPr>
              <a:t>tích một tệp tin DLL </a:t>
            </a:r>
            <a:r>
              <a:rPr lang="vi-VN" sz="2000" dirty="0" smtClean="0">
                <a:latin typeface="+mj-lt"/>
              </a:rPr>
              <a:t>khó hơn so </a:t>
            </a:r>
            <a:r>
              <a:rPr lang="vi-VN" sz="2000" dirty="0">
                <a:latin typeface="+mj-lt"/>
              </a:rPr>
              <a:t>với phân tích một tệp tin </a:t>
            </a:r>
            <a:r>
              <a:rPr lang="vi-VN" sz="2000" dirty="0" smtClean="0">
                <a:latin typeface="+mj-lt"/>
              </a:rPr>
              <a:t>EXE.</a:t>
            </a:r>
          </a:p>
          <a:p>
            <a:pPr lvl="1" algn="just">
              <a:lnSpc>
                <a:spcPct val="120000"/>
              </a:lnSpc>
              <a:spcBef>
                <a:spcPts val="0"/>
              </a:spcBef>
              <a:buFontTx/>
              <a:buChar char="-"/>
            </a:pPr>
            <a:r>
              <a:rPr lang="vi-VN" sz="2000" dirty="0" smtClean="0">
                <a:latin typeface="+mj-lt"/>
              </a:rPr>
              <a:t>Lưu </a:t>
            </a:r>
            <a:r>
              <a:rPr lang="vi-VN" sz="2000" dirty="0">
                <a:latin typeface="+mj-lt"/>
              </a:rPr>
              <a:t>ý: Sau khi tải DLL, phần mềm độc hại có thể xóa chính nó </a:t>
            </a:r>
            <a:r>
              <a:rPr lang="vi-VN" sz="2000" dirty="0" smtClean="0">
                <a:latin typeface="+mj-lt"/>
                <a:sym typeface="Wingdings" panose="05000000000000000000" pitchFamily="2" charset="2"/>
              </a:rPr>
              <a:t></a:t>
            </a:r>
            <a:r>
              <a:rPr lang="vi-VN" sz="2000" dirty="0" smtClean="0">
                <a:latin typeface="+mj-lt"/>
              </a:rPr>
              <a:t> </a:t>
            </a:r>
            <a:r>
              <a:rPr lang="vi-VN" sz="2000" dirty="0">
                <a:latin typeface="+mj-lt"/>
              </a:rPr>
              <a:t>Khi thực hiện phân </a:t>
            </a:r>
            <a:r>
              <a:rPr lang="vi-VN" sz="2000" dirty="0" smtClean="0">
                <a:latin typeface="+mj-lt"/>
              </a:rPr>
              <a:t>tích có </a:t>
            </a:r>
            <a:r>
              <a:rPr lang="vi-VN" sz="2000" dirty="0">
                <a:latin typeface="+mj-lt"/>
              </a:rPr>
              <a:t>thể chỉ tìm thấy tệp tin DLL</a:t>
            </a:r>
            <a:r>
              <a:rPr lang="vi-VN" sz="2000" dirty="0" smtClean="0">
                <a:latin typeface="+mj-lt"/>
              </a:rPr>
              <a:t>.</a:t>
            </a:r>
            <a:endParaRPr lang="vi-VN" sz="2000" dirty="0">
              <a:latin typeface="+mj-lt"/>
            </a:endParaRPr>
          </a:p>
        </p:txBody>
      </p:sp>
    </p:spTree>
    <p:extLst>
      <p:ext uri="{BB962C8B-B14F-4D97-AF65-F5344CB8AC3E}">
        <p14:creationId xmlns:p14="http://schemas.microsoft.com/office/powerpoint/2010/main" val="161938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Phân tích DLL sử dụng </a:t>
            </a:r>
            <a:r>
              <a:rPr lang="en-US" sz="3200" i="1" dirty="0" smtClean="0"/>
              <a:t>rundll32.exe</a:t>
            </a:r>
            <a:endParaRPr lang="vi-VN" sz="3200" i="1" dirty="0"/>
          </a:p>
        </p:txBody>
      </p:sp>
      <p:sp>
        <p:nvSpPr>
          <p:cNvPr id="3" name="Content Placeholder 2"/>
          <p:cNvSpPr>
            <a:spLocks noGrp="1"/>
          </p:cNvSpPr>
          <p:nvPr>
            <p:ph idx="1"/>
          </p:nvPr>
        </p:nvSpPr>
        <p:spPr>
          <a:xfrm>
            <a:off x="299938" y="2440219"/>
            <a:ext cx="8304270" cy="3897952"/>
          </a:xfrm>
        </p:spPr>
        <p:txBody>
          <a:bodyPr/>
          <a:lstStyle/>
          <a:p>
            <a:pPr marL="285750" indent="-285750">
              <a:lnSpc>
                <a:spcPct val="120000"/>
              </a:lnSpc>
              <a:spcBef>
                <a:spcPts val="0"/>
              </a:spcBef>
            </a:pPr>
            <a:r>
              <a:rPr lang="en-US" sz="1600" b="1" dirty="0" err="1">
                <a:latin typeface="Arial" panose="020B0604020202020204" pitchFamily="34" charset="0"/>
                <a:cs typeface="Arial" panose="020B0604020202020204" pitchFamily="34" charset="0"/>
              </a:rPr>
              <a:t>full_path_to_DLL</a:t>
            </a:r>
            <a:r>
              <a:rPr lang="en-US" sz="1600" dirty="0">
                <a:latin typeface="Arial" panose="020B0604020202020204" pitchFamily="34" charset="0"/>
                <a:cs typeface="Arial" panose="020B0604020202020204" pitchFamily="34" charset="0"/>
              </a:rPr>
              <a:t>: </a:t>
            </a:r>
            <a:r>
              <a:rPr lang="vi-VN" sz="1600" dirty="0" smtClean="0">
                <a:cs typeface="Arial" panose="020B0604020202020204" pitchFamily="34" charset="0"/>
              </a:rPr>
              <a:t>Yêu </a:t>
            </a:r>
            <a:r>
              <a:rPr lang="vi-VN" sz="1600" dirty="0">
                <a:cs typeface="Arial" panose="020B0604020202020204" pitchFamily="34" charset="0"/>
              </a:rPr>
              <a:t>cầu chỉ định đường dẫn đầy đủ đến tệp tin DLL và đường dẫn này không được chứa khoảng trắng hoặc ký tự đặc biệt.</a:t>
            </a:r>
            <a:endParaRPr lang="en-US" sz="1600" dirty="0" smtClean="0">
              <a:latin typeface="Arial" panose="020B0604020202020204" pitchFamily="34" charset="0"/>
              <a:cs typeface="Arial" panose="020B0604020202020204" pitchFamily="34" charset="0"/>
            </a:endParaRPr>
          </a:p>
          <a:p>
            <a:pPr marL="285750" indent="-285750">
              <a:lnSpc>
                <a:spcPct val="120000"/>
              </a:lnSpc>
              <a:spcBef>
                <a:spcPts val="0"/>
              </a:spcBef>
            </a:pPr>
            <a:r>
              <a:rPr lang="en-US" sz="1600" b="1" dirty="0" err="1" smtClean="0">
                <a:latin typeface="Arial" panose="020B0604020202020204" pitchFamily="34" charset="0"/>
                <a:cs typeface="Arial" panose="020B0604020202020204" pitchFamily="34" charset="0"/>
              </a:rPr>
              <a:t>export_function</a:t>
            </a:r>
            <a:r>
              <a:rPr lang="en-US" sz="1600" dirty="0" smtClean="0">
                <a:latin typeface="Arial" panose="020B0604020202020204" pitchFamily="34" charset="0"/>
                <a:cs typeface="Arial" panose="020B0604020202020204" pitchFamily="34" charset="0"/>
              </a:rPr>
              <a:t>: </a:t>
            </a:r>
            <a:r>
              <a:rPr lang="vi-VN" sz="1600" dirty="0" smtClean="0">
                <a:cs typeface="Arial" panose="020B0604020202020204" pitchFamily="34" charset="0"/>
              </a:rPr>
              <a:t>Đây </a:t>
            </a:r>
            <a:r>
              <a:rPr lang="vi-VN" sz="1600" dirty="0">
                <a:cs typeface="Arial" panose="020B0604020202020204" pitchFamily="34" charset="0"/>
              </a:rPr>
              <a:t>là một hàm trong DLL sẽ được gọi sau khi DLL được tải vào.</a:t>
            </a:r>
            <a:endParaRPr lang="en-US" sz="1600" dirty="0" smtClean="0">
              <a:latin typeface="Arial" panose="020B0604020202020204" pitchFamily="34" charset="0"/>
              <a:cs typeface="Arial" panose="020B0604020202020204" pitchFamily="34" charset="0"/>
            </a:endParaRPr>
          </a:p>
          <a:p>
            <a:pPr marL="285750" indent="-285750">
              <a:lnSpc>
                <a:spcPct val="120000"/>
              </a:lnSpc>
              <a:spcBef>
                <a:spcPts val="0"/>
              </a:spcBef>
            </a:pPr>
            <a:r>
              <a:rPr lang="en-US" sz="1600" b="1" dirty="0" smtClean="0">
                <a:latin typeface="Arial" panose="020B0604020202020204" pitchFamily="34" charset="0"/>
                <a:cs typeface="Arial" panose="020B0604020202020204" pitchFamily="34" charset="0"/>
              </a:rPr>
              <a:t>optional arguments</a:t>
            </a:r>
            <a:r>
              <a:rPr lang="en-US" sz="1600" dirty="0" smtClean="0">
                <a:latin typeface="Arial" panose="020B0604020202020204" pitchFamily="34" charset="0"/>
                <a:cs typeface="Arial" panose="020B0604020202020204" pitchFamily="34" charset="0"/>
              </a:rPr>
              <a:t>: </a:t>
            </a:r>
            <a:r>
              <a:rPr lang="vi-VN" sz="1600" dirty="0">
                <a:cs typeface="Arial" panose="020B0604020202020204" pitchFamily="34" charset="0"/>
              </a:rPr>
              <a:t>Các đối số </a:t>
            </a:r>
            <a:r>
              <a:rPr lang="vi-VN" sz="1600" dirty="0" smtClean="0">
                <a:cs typeface="Arial" panose="020B0604020202020204" pitchFamily="34" charset="0"/>
              </a:rPr>
              <a:t>tùy chọn. Nếu có thì </a:t>
            </a:r>
            <a:r>
              <a:rPr lang="vi-VN" sz="1600" dirty="0">
                <a:cs typeface="Arial" panose="020B0604020202020204" pitchFamily="34" charset="0"/>
              </a:rPr>
              <a:t>những đối số này sẽ được truyền vào hàm xuất (export function) khi nó được gọi</a:t>
            </a:r>
            <a:r>
              <a:rPr lang="vi-VN" sz="1600" dirty="0" smtClean="0">
                <a:cs typeface="Arial" panose="020B0604020202020204" pitchFamily="34" charset="0"/>
              </a:rPr>
              <a:t>.</a:t>
            </a:r>
          </a:p>
          <a:p>
            <a:pPr marL="285750" indent="-285750">
              <a:lnSpc>
                <a:spcPct val="120000"/>
              </a:lnSpc>
              <a:spcBef>
                <a:spcPts val="0"/>
              </a:spcBef>
            </a:pPr>
            <a:r>
              <a:rPr lang="vi-VN" sz="1600" dirty="0" smtClean="0">
                <a:cs typeface="Arial" panose="020B0604020202020204" pitchFamily="34" charset="0"/>
              </a:rPr>
              <a:t>Ví dụ</a:t>
            </a:r>
          </a:p>
          <a:p>
            <a:pPr marL="285750" indent="-285750">
              <a:lnSpc>
                <a:spcPct val="120000"/>
              </a:lnSpc>
              <a:spcBef>
                <a:spcPts val="0"/>
              </a:spcBef>
            </a:pPr>
            <a:endParaRPr lang="vi-VN" sz="1600" dirty="0">
              <a:cs typeface="Arial" panose="020B0604020202020204" pitchFamily="34" charset="0"/>
            </a:endParaRPr>
          </a:p>
          <a:p>
            <a:pPr marL="285750" indent="-285750">
              <a:lnSpc>
                <a:spcPct val="120000"/>
              </a:lnSpc>
              <a:spcBef>
                <a:spcPts val="0"/>
              </a:spcBef>
            </a:pPr>
            <a:endParaRPr lang="vi-VN" sz="1600" dirty="0" smtClean="0">
              <a:cs typeface="Arial" panose="020B0604020202020204" pitchFamily="34" charset="0"/>
            </a:endParaRPr>
          </a:p>
          <a:p>
            <a:pPr marL="285750" indent="-285750">
              <a:lnSpc>
                <a:spcPct val="120000"/>
              </a:lnSpc>
              <a:spcBef>
                <a:spcPts val="0"/>
              </a:spcBef>
            </a:pPr>
            <a:endParaRPr lang="vi-VN" sz="1600" dirty="0">
              <a:cs typeface="Arial" panose="020B0604020202020204" pitchFamily="34" charset="0"/>
            </a:endParaRPr>
          </a:p>
          <a:p>
            <a:pPr marL="285750" indent="-285750">
              <a:lnSpc>
                <a:spcPct val="120000"/>
              </a:lnSpc>
              <a:spcBef>
                <a:spcPts val="0"/>
              </a:spcBef>
            </a:pPr>
            <a:r>
              <a:rPr lang="vi-VN" sz="1600" dirty="0" smtClean="0">
                <a:cs typeface="Arial" panose="020B0604020202020204" pitchFamily="34" charset="0"/>
              </a:rPr>
              <a:t>Để chạy tự động tất cả </a:t>
            </a:r>
            <a:r>
              <a:rPr lang="en-US" sz="1600" b="1" dirty="0">
                <a:latin typeface="Arial" panose="020B0604020202020204" pitchFamily="34" charset="0"/>
                <a:cs typeface="Arial" panose="020B0604020202020204" pitchFamily="34" charset="0"/>
              </a:rPr>
              <a:t>export functions </a:t>
            </a:r>
            <a:endParaRPr lang="vi-VN" sz="1600" b="1" dirty="0" smtClean="0">
              <a:latin typeface="Arial" panose="020B0604020202020204" pitchFamily="34" charset="0"/>
              <a:cs typeface="Arial" panose="020B0604020202020204" pitchFamily="34" charset="0"/>
            </a:endParaRPr>
          </a:p>
          <a:p>
            <a:pPr marL="285750" indent="-285750">
              <a:lnSpc>
                <a:spcPct val="120000"/>
              </a:lnSpc>
              <a:spcBef>
                <a:spcPts val="0"/>
              </a:spcBef>
            </a:pPr>
            <a:endParaRPr lang="vi-VN" sz="1600" dirty="0"/>
          </a:p>
        </p:txBody>
      </p:sp>
      <p:sp>
        <p:nvSpPr>
          <p:cNvPr id="4" name="TextBox 3"/>
          <p:cNvSpPr txBox="1"/>
          <p:nvPr/>
        </p:nvSpPr>
        <p:spPr>
          <a:xfrm>
            <a:off x="299937" y="1534240"/>
            <a:ext cx="8304270" cy="369332"/>
          </a:xfrm>
          <a:prstGeom prst="rect">
            <a:avLst/>
          </a:prstGeom>
          <a:solidFill>
            <a:schemeClr val="accent6">
              <a:lumMod val="20000"/>
              <a:lumOff val="80000"/>
            </a:schemeClr>
          </a:solidFill>
          <a:ln>
            <a:solidFill>
              <a:srgbClr val="00B05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00B050"/>
                </a:solidFill>
                <a:latin typeface="Arial" panose="020B0604020202020204" pitchFamily="34" charset="0"/>
                <a:cs typeface="Arial" panose="020B0604020202020204" pitchFamily="34" charset="0"/>
              </a:rPr>
              <a:t>C:\&gt;rundll32.exe &lt;full_path_to_DLL&gt;</a:t>
            </a:r>
            <a:r>
              <a:rPr lang="en-US" b="1" dirty="0" smtClean="0">
                <a:solidFill>
                  <a:srgbClr val="FF0000"/>
                </a:solidFill>
                <a:latin typeface="Arial" panose="020B0604020202020204" pitchFamily="34" charset="0"/>
                <a:cs typeface="Arial" panose="020B0604020202020204" pitchFamily="34" charset="0"/>
              </a:rPr>
              <a:t>,</a:t>
            </a:r>
            <a:r>
              <a:rPr lang="en-US" dirty="0" smtClean="0">
                <a:solidFill>
                  <a:srgbClr val="00B050"/>
                </a:solidFill>
                <a:latin typeface="Arial" panose="020B0604020202020204" pitchFamily="34" charset="0"/>
                <a:cs typeface="Arial" panose="020B0604020202020204" pitchFamily="34" charset="0"/>
              </a:rPr>
              <a:t> &lt;export_function&gt; &lt;</a:t>
            </a:r>
            <a:r>
              <a:rPr lang="en-US" i="1" dirty="0" smtClean="0">
                <a:solidFill>
                  <a:srgbClr val="00B050"/>
                </a:solidFill>
                <a:latin typeface="Arial" panose="020B0604020202020204" pitchFamily="34" charset="0"/>
                <a:cs typeface="Arial" panose="020B0604020202020204" pitchFamily="34" charset="0"/>
              </a:rPr>
              <a:t>optional arguments</a:t>
            </a:r>
            <a:r>
              <a:rPr lang="en-US" dirty="0" smtClean="0">
                <a:solidFill>
                  <a:srgbClr val="00B050"/>
                </a:solidFill>
                <a:latin typeface="Arial" panose="020B0604020202020204" pitchFamily="34" charset="0"/>
                <a:cs typeface="Arial" panose="020B0604020202020204" pitchFamily="34" charset="0"/>
              </a:rPr>
              <a:t>&gt;</a:t>
            </a:r>
            <a:endParaRPr lang="en-US" dirty="0">
              <a:solidFill>
                <a:srgbClr val="00B050"/>
              </a:solidFill>
              <a:latin typeface="Arial" panose="020B0604020202020204" pitchFamily="34" charset="0"/>
              <a:cs typeface="Arial" panose="020B0604020202020204" pitchFamily="34" charset="0"/>
            </a:endParaRPr>
          </a:p>
        </p:txBody>
      </p:sp>
      <p:sp>
        <p:nvSpPr>
          <p:cNvPr id="5" name="TextBox 4"/>
          <p:cNvSpPr txBox="1"/>
          <p:nvPr/>
        </p:nvSpPr>
        <p:spPr>
          <a:xfrm>
            <a:off x="299938" y="1960181"/>
            <a:ext cx="8304270" cy="369332"/>
          </a:xfrm>
          <a:prstGeom prst="rect">
            <a:avLst/>
          </a:prstGeom>
          <a:solidFill>
            <a:schemeClr val="accent6">
              <a:lumMod val="20000"/>
              <a:lumOff val="80000"/>
            </a:schemeClr>
          </a:solidFill>
          <a:ln>
            <a:solidFill>
              <a:srgbClr val="00B05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00B050"/>
                </a:solidFill>
                <a:latin typeface="Arial" panose="020B0604020202020204" pitchFamily="34" charset="0"/>
                <a:cs typeface="Arial" panose="020B0604020202020204" pitchFamily="34" charset="0"/>
              </a:rPr>
              <a:t>C:\&gt;rundll32.exe &lt;full_path_to_DLL&gt;</a:t>
            </a:r>
            <a:r>
              <a:rPr lang="en-US" b="1" dirty="0" smtClean="0">
                <a:solidFill>
                  <a:srgbClr val="FF0000"/>
                </a:solidFill>
                <a:latin typeface="Arial" panose="020B0604020202020204" pitchFamily="34" charset="0"/>
                <a:cs typeface="Arial" panose="020B0604020202020204" pitchFamily="34" charset="0"/>
              </a:rPr>
              <a:t>,</a:t>
            </a:r>
            <a:r>
              <a:rPr lang="en-US" dirty="0" smtClean="0">
                <a:solidFill>
                  <a:srgbClr val="00B050"/>
                </a:solidFill>
                <a:latin typeface="Arial" panose="020B0604020202020204" pitchFamily="34" charset="0"/>
                <a:cs typeface="Arial" panose="020B0604020202020204" pitchFamily="34" charset="0"/>
              </a:rPr>
              <a:t> #&lt;ordinal number&gt; &lt;</a:t>
            </a:r>
            <a:r>
              <a:rPr lang="en-US" i="1" dirty="0" smtClean="0">
                <a:solidFill>
                  <a:srgbClr val="00B050"/>
                </a:solidFill>
                <a:latin typeface="Arial" panose="020B0604020202020204" pitchFamily="34" charset="0"/>
                <a:cs typeface="Arial" panose="020B0604020202020204" pitchFamily="34" charset="0"/>
              </a:rPr>
              <a:t>optional arguments</a:t>
            </a:r>
            <a:r>
              <a:rPr lang="en-US" dirty="0" smtClean="0">
                <a:solidFill>
                  <a:srgbClr val="00B050"/>
                </a:solidFill>
                <a:latin typeface="Arial" panose="020B0604020202020204" pitchFamily="34" charset="0"/>
                <a:cs typeface="Arial" panose="020B0604020202020204" pitchFamily="34" charset="0"/>
              </a:rPr>
              <a:t>&gt;</a:t>
            </a:r>
            <a:endParaRPr lang="en-US" dirty="0">
              <a:solidFill>
                <a:srgbClr val="00B050"/>
              </a:solidFill>
              <a:latin typeface="Arial" panose="020B0604020202020204" pitchFamily="34" charset="0"/>
              <a:cs typeface="Arial" panose="020B0604020202020204" pitchFamily="34" charset="0"/>
            </a:endParaRPr>
          </a:p>
        </p:txBody>
      </p:sp>
      <p:sp>
        <p:nvSpPr>
          <p:cNvPr id="6" name="TextBox 5"/>
          <p:cNvSpPr txBox="1"/>
          <p:nvPr/>
        </p:nvSpPr>
        <p:spPr>
          <a:xfrm>
            <a:off x="222344" y="4149562"/>
            <a:ext cx="344998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7030A0"/>
                </a:solidFill>
                <a:latin typeface="Arial" panose="020B0604020202020204" pitchFamily="34" charset="0"/>
                <a:cs typeface="Arial" panose="020B0604020202020204" pitchFamily="34" charset="0"/>
              </a:rPr>
              <a:t>C:\&gt;rundll32.exe lab03-02.dll, Install</a:t>
            </a:r>
            <a:endParaRPr lang="en-US" sz="1600" dirty="0">
              <a:solidFill>
                <a:srgbClr val="7030A0"/>
              </a:solidFill>
              <a:latin typeface="Arial" panose="020B0604020202020204" pitchFamily="34" charset="0"/>
              <a:cs typeface="Arial" panose="020B0604020202020204" pitchFamily="34" charset="0"/>
            </a:endParaRPr>
          </a:p>
        </p:txBody>
      </p:sp>
      <p:sp>
        <p:nvSpPr>
          <p:cNvPr id="7" name="TextBox 6"/>
          <p:cNvSpPr txBox="1"/>
          <p:nvPr/>
        </p:nvSpPr>
        <p:spPr>
          <a:xfrm>
            <a:off x="222344" y="4464609"/>
            <a:ext cx="314220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7030A0"/>
                </a:solidFill>
                <a:latin typeface="Arial" panose="020B0604020202020204" pitchFamily="34" charset="0"/>
                <a:cs typeface="Arial" panose="020B0604020202020204" pitchFamily="34" charset="0"/>
              </a:rPr>
              <a:t>C:\&gt;rundll32.exe lab03-02.dll, #1</a:t>
            </a:r>
            <a:endParaRPr lang="en-US" sz="1600" dirty="0">
              <a:solidFill>
                <a:srgbClr val="7030A0"/>
              </a:solidFill>
              <a:latin typeface="Arial" panose="020B0604020202020204" pitchFamily="34" charset="0"/>
              <a:cs typeface="Arial" panose="020B0604020202020204" pitchFamily="34" charset="0"/>
            </a:endParaRPr>
          </a:p>
        </p:txBody>
      </p:sp>
      <p:sp>
        <p:nvSpPr>
          <p:cNvPr id="8" name="TextBox 7"/>
          <p:cNvSpPr txBox="1"/>
          <p:nvPr/>
        </p:nvSpPr>
        <p:spPr>
          <a:xfrm>
            <a:off x="222344" y="4805857"/>
            <a:ext cx="535755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7030A0"/>
                </a:solidFill>
                <a:latin typeface="Arial" panose="020B0604020202020204" pitchFamily="34" charset="0"/>
                <a:cs typeface="Arial" panose="020B0604020202020204" pitchFamily="34" charset="0"/>
              </a:rPr>
              <a:t>C:\&gt;rundll32.exe abcd.dll, _flushfile@16 file_to_delete.txt</a:t>
            </a:r>
            <a:endParaRPr lang="en-US" sz="1600" dirty="0">
              <a:solidFill>
                <a:srgbClr val="7030A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5579901" y="3989767"/>
            <a:ext cx="3390425" cy="2516052"/>
          </a:xfrm>
          <a:prstGeom prst="rect">
            <a:avLst/>
          </a:prstGeom>
        </p:spPr>
      </p:pic>
      <p:sp>
        <p:nvSpPr>
          <p:cNvPr id="10" name="TextBox 9"/>
          <p:cNvSpPr txBox="1"/>
          <p:nvPr/>
        </p:nvSpPr>
        <p:spPr>
          <a:xfrm>
            <a:off x="299936" y="5383039"/>
            <a:ext cx="180049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solidFill>
                  <a:schemeClr val="tx1">
                    <a:lumMod val="50000"/>
                  </a:schemeClr>
                </a:solidFill>
                <a:latin typeface="Arial" panose="020B0604020202020204" pitchFamily="34" charset="0"/>
                <a:cs typeface="Arial" panose="020B0604020202020204" pitchFamily="34" charset="0"/>
              </a:rPr>
              <a:t>DLLRunner</a:t>
            </a:r>
            <a:r>
              <a:rPr lang="en-US" dirty="0" smtClean="0">
                <a:solidFill>
                  <a:schemeClr val="tx1">
                    <a:lumMod val="50000"/>
                  </a:schemeClr>
                </a:solidFill>
                <a:latin typeface="Arial" panose="020B0604020202020204" pitchFamily="34" charset="0"/>
                <a:cs typeface="Arial" panose="020B0604020202020204" pitchFamily="34" charset="0"/>
              </a:rPr>
              <a:t> tool</a:t>
            </a:r>
            <a:endParaRPr lang="en-US" dirty="0">
              <a:solidFill>
                <a:schemeClr val="tx1">
                  <a:lumMod val="50000"/>
                </a:schemeClr>
              </a:solidFill>
              <a:latin typeface="Arial" panose="020B0604020202020204" pitchFamily="34" charset="0"/>
              <a:cs typeface="Arial" panose="020B0604020202020204" pitchFamily="34" charset="0"/>
            </a:endParaRPr>
          </a:p>
        </p:txBody>
      </p:sp>
      <p:sp>
        <p:nvSpPr>
          <p:cNvPr id="11" name="Rectangle 10"/>
          <p:cNvSpPr/>
          <p:nvPr/>
        </p:nvSpPr>
        <p:spPr>
          <a:xfrm>
            <a:off x="299937" y="5752371"/>
            <a:ext cx="4237057" cy="369332"/>
          </a:xfrm>
          <a:prstGeom prst="rect">
            <a:avLst/>
          </a:prstGeom>
        </p:spPr>
        <p:txBody>
          <a:bodyPr wrap="none">
            <a:spAutoFit/>
          </a:bodyPr>
          <a:lstStyle/>
          <a:p>
            <a:r>
              <a:rPr lang="en-US" dirty="0">
                <a:solidFill>
                  <a:schemeClr val="tx1">
                    <a:lumMod val="50000"/>
                  </a:schemeClr>
                </a:solidFill>
              </a:rPr>
              <a:t>https://github.com/Neo23x0/DLLRunner</a:t>
            </a:r>
          </a:p>
        </p:txBody>
      </p:sp>
    </p:spTree>
    <p:extLst>
      <p:ext uri="{BB962C8B-B14F-4D97-AF65-F5344CB8AC3E}">
        <p14:creationId xmlns:p14="http://schemas.microsoft.com/office/powerpoint/2010/main" val="108413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Quy trình hoạt động của </a:t>
            </a:r>
            <a:r>
              <a:rPr lang="en-US" sz="3200" i="1" dirty="0"/>
              <a:t>rundll32.exe</a:t>
            </a:r>
            <a:endParaRPr lang="vi-VN" sz="3200" dirty="0"/>
          </a:p>
        </p:txBody>
      </p:sp>
      <p:sp>
        <p:nvSpPr>
          <p:cNvPr id="3" name="Content Placeholder 2"/>
          <p:cNvSpPr>
            <a:spLocks noGrp="1"/>
          </p:cNvSpPr>
          <p:nvPr>
            <p:ph idx="1"/>
          </p:nvPr>
        </p:nvSpPr>
        <p:spPr>
          <a:xfrm>
            <a:off x="3461316" y="1588525"/>
            <a:ext cx="5077566" cy="4718875"/>
          </a:xfrm>
        </p:spPr>
        <p:txBody>
          <a:bodyPr/>
          <a:lstStyle/>
          <a:p>
            <a:pPr marL="0" indent="0">
              <a:lnSpc>
                <a:spcPct val="100000"/>
              </a:lnSpc>
              <a:spcBef>
                <a:spcPts val="0"/>
              </a:spcBef>
              <a:buNone/>
            </a:pPr>
            <a:r>
              <a:rPr lang="vi-VN" sz="2000" dirty="0"/>
              <a:t>Nếu một DLL không có hàm xuất (export function</a:t>
            </a:r>
            <a:r>
              <a:rPr lang="vi-VN" sz="2000" dirty="0" smtClean="0"/>
              <a:t>)?</a:t>
            </a:r>
          </a:p>
          <a:p>
            <a:pPr algn="just">
              <a:lnSpc>
                <a:spcPct val="100000"/>
              </a:lnSpc>
              <a:spcBef>
                <a:spcPts val="0"/>
              </a:spcBef>
            </a:pPr>
            <a:r>
              <a:rPr lang="vi-VN" sz="2000" dirty="0" smtClean="0"/>
              <a:t>Kẻ </a:t>
            </a:r>
            <a:r>
              <a:rPr lang="vi-VN" sz="2000" dirty="0"/>
              <a:t>tấn công có thể triển khai các chức năng độc hại (như keylogging, đánh cắp thông tin...) trong hàm DLLMain mà không xuất bất kỳ hàm </a:t>
            </a:r>
            <a:r>
              <a:rPr lang="vi-VN" sz="2000" dirty="0" smtClean="0"/>
              <a:t>nào.</a:t>
            </a:r>
          </a:p>
          <a:p>
            <a:pPr algn="just">
              <a:lnSpc>
                <a:spcPct val="100000"/>
              </a:lnSpc>
              <a:spcBef>
                <a:spcPts val="0"/>
              </a:spcBef>
            </a:pPr>
            <a:r>
              <a:rPr lang="vi-VN" sz="2000" dirty="0"/>
              <a:t>T</a:t>
            </a:r>
            <a:r>
              <a:rPr lang="vi-VN" sz="2000" dirty="0" smtClean="0"/>
              <a:t>ất </a:t>
            </a:r>
            <a:r>
              <a:rPr lang="vi-VN" sz="2000" dirty="0"/>
              <a:t>cả các chức năng độc hại có thể được triển khai trong hàm </a:t>
            </a:r>
            <a:r>
              <a:rPr lang="vi-VN" sz="2000" dirty="0" smtClean="0"/>
              <a:t>DLLMain</a:t>
            </a:r>
          </a:p>
          <a:p>
            <a:pPr algn="just">
              <a:lnSpc>
                <a:spcPct val="100000"/>
              </a:lnSpc>
              <a:spcBef>
                <a:spcPts val="0"/>
              </a:spcBef>
            </a:pPr>
            <a:endParaRPr lang="vi-VN" sz="2000" dirty="0"/>
          </a:p>
          <a:p>
            <a:pPr marL="0" indent="0" algn="just">
              <a:lnSpc>
                <a:spcPct val="100000"/>
              </a:lnSpc>
              <a:spcBef>
                <a:spcPts val="0"/>
              </a:spcBef>
              <a:buNone/>
            </a:pPr>
            <a:r>
              <a:rPr lang="vi-VN" sz="2000" dirty="0" smtClean="0"/>
              <a:t>Chạy câu lệnh</a:t>
            </a:r>
            <a:endParaRPr lang="en-US" sz="2000" dirty="0" smtClean="0"/>
          </a:p>
          <a:p>
            <a:pPr marL="0" indent="0" algn="just">
              <a:lnSpc>
                <a:spcPct val="100000"/>
              </a:lnSpc>
              <a:spcBef>
                <a:spcPts val="0"/>
              </a:spcBef>
              <a:buNone/>
            </a:pPr>
            <a:r>
              <a:rPr lang="en-US" sz="2000" dirty="0" smtClean="0">
                <a:latin typeface="Arial" panose="020B0604020202020204" pitchFamily="34" charset="0"/>
                <a:cs typeface="Arial" panose="020B0604020202020204" pitchFamily="34" charset="0"/>
                <a:sym typeface="Wingdings" panose="05000000000000000000" pitchFamily="2" charset="2"/>
              </a:rPr>
              <a:t>C</a:t>
            </a:r>
            <a:r>
              <a:rPr lang="en-US" sz="2000" dirty="0">
                <a:latin typeface="Arial" panose="020B0604020202020204" pitchFamily="34" charset="0"/>
                <a:cs typeface="Arial" panose="020B0604020202020204" pitchFamily="34" charset="0"/>
                <a:sym typeface="Wingdings" panose="05000000000000000000" pitchFamily="2" charset="2"/>
              </a:rPr>
              <a:t>:&gt;\rundll32.exe abcd.dll, </a:t>
            </a:r>
            <a:r>
              <a:rPr lang="en-US" sz="2000" b="1" dirty="0">
                <a:latin typeface="Arial" panose="020B0604020202020204" pitchFamily="34" charset="0"/>
                <a:cs typeface="Arial" panose="020B0604020202020204" pitchFamily="34" charset="0"/>
                <a:sym typeface="Wingdings" panose="05000000000000000000" pitchFamily="2" charset="2"/>
              </a:rPr>
              <a:t>test</a:t>
            </a:r>
            <a:endParaRPr lang="en-US" sz="2000" b="1" dirty="0">
              <a:solidFill>
                <a:srgbClr val="FF0000"/>
              </a:solidFill>
              <a:latin typeface="Arial" panose="020B0604020202020204" pitchFamily="34" charset="0"/>
              <a:cs typeface="Arial" panose="020B0604020202020204" pitchFamily="34" charset="0"/>
            </a:endParaRPr>
          </a:p>
          <a:p>
            <a:pPr marL="0" indent="0" algn="just">
              <a:lnSpc>
                <a:spcPct val="100000"/>
              </a:lnSpc>
              <a:spcBef>
                <a:spcPts val="0"/>
              </a:spcBef>
              <a:buNone/>
            </a:pPr>
            <a:r>
              <a:rPr lang="en-US" sz="2000" dirty="0" smtClean="0">
                <a:sym typeface="Wingdings" panose="05000000000000000000" pitchFamily="2" charset="2"/>
              </a:rPr>
              <a:t> </a:t>
            </a:r>
            <a:r>
              <a:rPr lang="en-US" sz="2000" dirty="0" smtClean="0"/>
              <a:t>Error </a:t>
            </a:r>
            <a:r>
              <a:rPr lang="en-US" sz="2000" dirty="0"/>
              <a:t>“Missing entry: test” </a:t>
            </a:r>
            <a:r>
              <a:rPr lang="en-US" sz="2000" dirty="0" smtClean="0"/>
              <a:t> tuy nhiên DLL vẫn được thực hiện.</a:t>
            </a:r>
            <a:endParaRPr lang="vi-VN" sz="2000" dirty="0"/>
          </a:p>
        </p:txBody>
      </p:sp>
      <p:pic>
        <p:nvPicPr>
          <p:cNvPr id="4" name="Picture 3"/>
          <p:cNvPicPr>
            <a:picLocks noChangeAspect="1"/>
          </p:cNvPicPr>
          <p:nvPr/>
        </p:nvPicPr>
        <p:blipFill>
          <a:blip r:embed="rId3"/>
          <a:stretch>
            <a:fillRect/>
          </a:stretch>
        </p:blipFill>
        <p:spPr>
          <a:xfrm>
            <a:off x="310896" y="1588525"/>
            <a:ext cx="3036120" cy="4718875"/>
          </a:xfrm>
          <a:prstGeom prst="rect">
            <a:avLst/>
          </a:prstGeom>
        </p:spPr>
      </p:pic>
    </p:spTree>
    <p:extLst>
      <p:ext uri="{BB962C8B-B14F-4D97-AF65-F5344CB8AC3E}">
        <p14:creationId xmlns:p14="http://schemas.microsoft.com/office/powerpoint/2010/main" val="11776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vi-VN" dirty="0" smtClean="0"/>
              <a:t>Phân tích động</a:t>
            </a:r>
            <a:endParaRPr lang="en-US" dirty="0"/>
          </a:p>
        </p:txBody>
      </p:sp>
      <p:sp>
        <p:nvSpPr>
          <p:cNvPr id="3" name="Title 2"/>
          <p:cNvSpPr>
            <a:spLocks noGrp="1"/>
          </p:cNvSpPr>
          <p:nvPr>
            <p:ph type="ctrTitle"/>
          </p:nvPr>
        </p:nvSpPr>
        <p:spPr/>
        <p:txBody>
          <a:bodyPr/>
          <a:lstStyle/>
          <a:p>
            <a:r>
              <a:rPr lang="en-US" sz="6600" dirty="0" err="1"/>
              <a:t>Phân</a:t>
            </a:r>
            <a:r>
              <a:rPr lang="en-US" sz="6600" dirty="0"/>
              <a:t> </a:t>
            </a:r>
            <a:r>
              <a:rPr lang="en-US" sz="6600" dirty="0" err="1"/>
              <a:t>tích</a:t>
            </a:r>
            <a:r>
              <a:rPr lang="en-US" sz="6600" dirty="0"/>
              <a:t> </a:t>
            </a:r>
            <a:br>
              <a:rPr lang="en-US" sz="6600" dirty="0"/>
            </a:br>
            <a:r>
              <a:rPr lang="en-US" sz="6600" dirty="0" err="1"/>
              <a:t>mã</a:t>
            </a:r>
            <a:r>
              <a:rPr lang="en-US" sz="6600" dirty="0"/>
              <a:t> </a:t>
            </a:r>
            <a:r>
              <a:rPr lang="en-US" sz="6600" dirty="0" err="1"/>
              <a:t>độc</a:t>
            </a:r>
            <a:endParaRPr lang="en-US" sz="6600" dirty="0"/>
          </a:p>
        </p:txBody>
      </p:sp>
    </p:spTree>
    <p:extLst>
      <p:ext uri="{BB962C8B-B14F-4D97-AF65-F5344CB8AC3E}">
        <p14:creationId xmlns:p14="http://schemas.microsoft.com/office/powerpoint/2010/main" val="1824487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Công cụ phân tích động cơ bản</a:t>
            </a:r>
            <a:endParaRPr lang="vi-VN" sz="3600" dirty="0"/>
          </a:p>
        </p:txBody>
      </p:sp>
      <p:sp>
        <p:nvSpPr>
          <p:cNvPr id="3" name="Content Placeholder 2"/>
          <p:cNvSpPr>
            <a:spLocks noGrp="1"/>
          </p:cNvSpPr>
          <p:nvPr>
            <p:ph idx="1"/>
          </p:nvPr>
        </p:nvSpPr>
        <p:spPr>
          <a:xfrm>
            <a:off x="139700" y="1739154"/>
            <a:ext cx="8839200" cy="4414512"/>
          </a:xfrm>
        </p:spPr>
        <p:txBody>
          <a:bodyPr/>
          <a:lstStyle/>
          <a:p>
            <a:r>
              <a:rPr lang="vi-VN" dirty="0" smtClean="0"/>
              <a:t>Các </a:t>
            </a:r>
            <a:r>
              <a:rPr lang="vi-VN" dirty="0"/>
              <a:t>loại giám sát khác nhau được thực hiện trong quá trình phân tích </a:t>
            </a:r>
            <a:r>
              <a:rPr lang="vi-VN" dirty="0" smtClean="0"/>
              <a:t>động: </a:t>
            </a:r>
          </a:p>
          <a:p>
            <a:pPr marL="342900" lvl="1" indent="-182563"/>
            <a:r>
              <a:rPr lang="en-US" b="1" dirty="0">
                <a:latin typeface="Arial" panose="020B0604020202020204" pitchFamily="34" charset="0"/>
                <a:cs typeface="Arial" panose="020B0604020202020204" pitchFamily="34" charset="0"/>
              </a:rPr>
              <a:t>Process </a:t>
            </a:r>
            <a:r>
              <a:rPr lang="en-US" b="1" dirty="0" smtClean="0">
                <a:latin typeface="Arial" panose="020B0604020202020204" pitchFamily="34" charset="0"/>
                <a:cs typeface="Arial" panose="020B0604020202020204" pitchFamily="34" charset="0"/>
              </a:rPr>
              <a:t>monitoring – </a:t>
            </a:r>
            <a:r>
              <a:rPr lang="en-US" b="1" dirty="0">
                <a:cs typeface="Arial" panose="020B0604020202020204" pitchFamily="34" charset="0"/>
              </a:rPr>
              <a:t>giám sát </a:t>
            </a:r>
            <a:r>
              <a:rPr lang="en-US" b="1" dirty="0" smtClean="0">
                <a:latin typeface="Arial" panose="020B0604020202020204" pitchFamily="34" charset="0"/>
                <a:cs typeface="Arial" panose="020B0604020202020204" pitchFamily="34" charset="0"/>
              </a:rPr>
              <a:t>tiến trình</a:t>
            </a:r>
          </a:p>
          <a:p>
            <a:pPr marL="342900" lvl="1" indent="-182563"/>
            <a:r>
              <a:rPr lang="en-US" b="1" dirty="0" smtClean="0">
                <a:latin typeface="Arial" panose="020B0604020202020204" pitchFamily="34" charset="0"/>
                <a:cs typeface="Arial" panose="020B0604020202020204" pitchFamily="34" charset="0"/>
              </a:rPr>
              <a:t>File </a:t>
            </a:r>
            <a:r>
              <a:rPr lang="en-US" b="1" dirty="0">
                <a:latin typeface="Arial" panose="020B0604020202020204" pitchFamily="34" charset="0"/>
                <a:cs typeface="Arial" panose="020B0604020202020204" pitchFamily="34" charset="0"/>
              </a:rPr>
              <a:t>system </a:t>
            </a:r>
            <a:r>
              <a:rPr lang="en-US" b="1" dirty="0" smtClean="0">
                <a:latin typeface="Arial" panose="020B0604020202020204" pitchFamily="34" charset="0"/>
                <a:cs typeface="Arial" panose="020B0604020202020204" pitchFamily="34" charset="0"/>
              </a:rPr>
              <a:t>monitoring – </a:t>
            </a:r>
            <a:r>
              <a:rPr lang="en-US" b="1" dirty="0">
                <a:cs typeface="Arial" panose="020B0604020202020204" pitchFamily="34" charset="0"/>
              </a:rPr>
              <a:t>giám sát </a:t>
            </a:r>
            <a:r>
              <a:rPr lang="en-US" b="1" dirty="0" smtClean="0">
                <a:latin typeface="Arial" panose="020B0604020202020204" pitchFamily="34" charset="0"/>
                <a:cs typeface="Arial" panose="020B0604020202020204" pitchFamily="34" charset="0"/>
              </a:rPr>
              <a:t>hệ thống tệp</a:t>
            </a:r>
            <a:endParaRPr lang="en-US" b="1" dirty="0">
              <a:solidFill>
                <a:srgbClr val="7030A0"/>
              </a:solidFill>
              <a:latin typeface="Arial" panose="020B0604020202020204" pitchFamily="34" charset="0"/>
              <a:cs typeface="Arial" panose="020B0604020202020204" pitchFamily="34" charset="0"/>
            </a:endParaRPr>
          </a:p>
          <a:p>
            <a:pPr marL="342900" lvl="1" indent="-182563"/>
            <a:r>
              <a:rPr lang="en-US" b="1" dirty="0">
                <a:latin typeface="Arial" panose="020B0604020202020204" pitchFamily="34" charset="0"/>
                <a:cs typeface="Arial" panose="020B0604020202020204" pitchFamily="34" charset="0"/>
              </a:rPr>
              <a:t>Registry </a:t>
            </a:r>
            <a:r>
              <a:rPr lang="en-US" b="1" dirty="0" smtClean="0">
                <a:latin typeface="Arial" panose="020B0604020202020204" pitchFamily="34" charset="0"/>
                <a:cs typeface="Arial" panose="020B0604020202020204" pitchFamily="34" charset="0"/>
              </a:rPr>
              <a:t>monitoring </a:t>
            </a:r>
            <a:r>
              <a:rPr lang="en-US" b="1" dirty="0">
                <a:latin typeface="Arial" panose="020B0604020202020204" pitchFamily="34" charset="0"/>
                <a:cs typeface="Arial" panose="020B0604020202020204" pitchFamily="34" charset="0"/>
              </a:rPr>
              <a:t>– </a:t>
            </a:r>
            <a:r>
              <a:rPr lang="en-US" b="1" dirty="0">
                <a:cs typeface="Arial" panose="020B0604020202020204" pitchFamily="34" charset="0"/>
              </a:rPr>
              <a:t>giám sát </a:t>
            </a:r>
            <a:r>
              <a:rPr lang="en-US" b="1" dirty="0" smtClean="0">
                <a:latin typeface="Arial" panose="020B0604020202020204" pitchFamily="34" charset="0"/>
                <a:cs typeface="Arial" panose="020B0604020202020204" pitchFamily="34" charset="0"/>
              </a:rPr>
              <a:t>registry</a:t>
            </a:r>
            <a:endParaRPr lang="en-US" b="1" dirty="0">
              <a:solidFill>
                <a:srgbClr val="7030A0"/>
              </a:solidFill>
              <a:latin typeface="Arial" panose="020B0604020202020204" pitchFamily="34" charset="0"/>
              <a:cs typeface="Arial" panose="020B0604020202020204" pitchFamily="34" charset="0"/>
            </a:endParaRPr>
          </a:p>
          <a:p>
            <a:pPr marL="342900" lvl="1" indent="-182563"/>
            <a:r>
              <a:rPr lang="en-US" b="1" dirty="0">
                <a:latin typeface="Arial" panose="020B0604020202020204" pitchFamily="34" charset="0"/>
                <a:cs typeface="Arial" panose="020B0604020202020204" pitchFamily="34" charset="0"/>
              </a:rPr>
              <a:t>Network </a:t>
            </a:r>
            <a:r>
              <a:rPr lang="en-US" b="1" dirty="0" smtClean="0">
                <a:latin typeface="Arial" panose="020B0604020202020204" pitchFamily="34" charset="0"/>
                <a:cs typeface="Arial" panose="020B0604020202020204" pitchFamily="34" charset="0"/>
              </a:rPr>
              <a:t>monitoring – </a:t>
            </a:r>
            <a:r>
              <a:rPr lang="en-US" b="1" dirty="0">
                <a:cs typeface="Arial" panose="020B0604020202020204" pitchFamily="34" charset="0"/>
              </a:rPr>
              <a:t>giám sát </a:t>
            </a:r>
            <a:r>
              <a:rPr lang="en-US" b="1" dirty="0" smtClean="0">
                <a:latin typeface="Arial" panose="020B0604020202020204" pitchFamily="34" charset="0"/>
                <a:cs typeface="Arial" panose="020B0604020202020204" pitchFamily="34" charset="0"/>
              </a:rPr>
              <a:t>mạng</a:t>
            </a:r>
            <a:endParaRPr lang="en-US" b="1" dirty="0">
              <a:solidFill>
                <a:srgbClr val="7030A0"/>
              </a:solidFill>
              <a:latin typeface="Arial" panose="020B0604020202020204" pitchFamily="34" charset="0"/>
              <a:cs typeface="Arial" panose="020B0604020202020204" pitchFamily="34" charset="0"/>
            </a:endParaRPr>
          </a:p>
          <a:p>
            <a:pPr marL="160337" lvl="1" indent="0">
              <a:buNone/>
            </a:pPr>
            <a:r>
              <a:rPr lang="en-US" sz="2000" b="1" dirty="0" smtClean="0">
                <a:solidFill>
                  <a:srgbClr val="7030A0"/>
                </a:solidFill>
                <a:latin typeface="Arial" panose="020B0604020202020204" pitchFamily="34" charset="0"/>
                <a:cs typeface="Arial" panose="020B0604020202020204" pitchFamily="34" charset="0"/>
              </a:rPr>
              <a:t>Lưu ý: các công cụ sử dụng cần chạy dưới quyền admin</a:t>
            </a:r>
            <a:endParaRPr lang="en-US" sz="20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475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363204" cy="590931"/>
          </a:xfrm>
        </p:spPr>
        <p:txBody>
          <a:bodyPr/>
          <a:lstStyle/>
          <a:p>
            <a:r>
              <a:rPr lang="en-US" dirty="0"/>
              <a:t>Công cụ phân tích động cơ bản</a:t>
            </a:r>
            <a:endParaRPr lang="vi-VN" dirty="0"/>
          </a:p>
        </p:txBody>
      </p:sp>
      <p:sp>
        <p:nvSpPr>
          <p:cNvPr id="3" name="Content Placeholder 2"/>
          <p:cNvSpPr>
            <a:spLocks noGrp="1"/>
          </p:cNvSpPr>
          <p:nvPr>
            <p:ph idx="1"/>
          </p:nvPr>
        </p:nvSpPr>
        <p:spPr>
          <a:xfrm>
            <a:off x="425196" y="1739154"/>
            <a:ext cx="8363204" cy="4864846"/>
          </a:xfrm>
        </p:spPr>
        <p:txBody>
          <a:bodyPr/>
          <a:lstStyle/>
          <a:p>
            <a:pPr marL="342900" lvl="1" indent="-182563"/>
            <a:r>
              <a:rPr lang="en-US" sz="2200" b="1" dirty="0">
                <a:latin typeface="+mj-lt"/>
                <a:cs typeface="Arial" panose="020B0604020202020204" pitchFamily="34" charset="0"/>
              </a:rPr>
              <a:t>Process monitoring – giám sát tiến trình</a:t>
            </a:r>
          </a:p>
          <a:p>
            <a:pPr marL="800100" lvl="2" indent="-182563"/>
            <a:r>
              <a:rPr lang="en-US" sz="2200" dirty="0" smtClean="0">
                <a:latin typeface="+mj-lt"/>
                <a:cs typeface="Arial" panose="020B0604020202020204" pitchFamily="34" charset="0"/>
              </a:rPr>
              <a:t>Giám sát hoạt </a:t>
            </a:r>
            <a:r>
              <a:rPr lang="en-US" sz="2200" dirty="0">
                <a:latin typeface="+mj-lt"/>
                <a:cs typeface="Arial" panose="020B0604020202020204" pitchFamily="34" charset="0"/>
              </a:rPr>
              <a:t>động của tiến trình</a:t>
            </a:r>
          </a:p>
          <a:p>
            <a:pPr marL="800100" lvl="2" indent="-182563"/>
            <a:r>
              <a:rPr lang="en-US" sz="2200" dirty="0">
                <a:latin typeface="+mj-lt"/>
                <a:cs typeface="Arial" panose="020B0604020202020204" pitchFamily="34" charset="0"/>
              </a:rPr>
              <a:t>Kiểm tra các thuộc tính có được từ kết quả tiến trình trong khi thực thi mã độc</a:t>
            </a:r>
          </a:p>
          <a:p>
            <a:pPr marL="800100" lvl="2" indent="-182563"/>
            <a:r>
              <a:rPr lang="en-US" sz="2200" dirty="0">
                <a:latin typeface="+mj-lt"/>
                <a:cs typeface="Arial" panose="020B0604020202020204" pitchFamily="34" charset="0"/>
              </a:rPr>
              <a:t>Các công cụ: </a:t>
            </a:r>
            <a:r>
              <a:rPr lang="sv-SE" sz="2200" dirty="0">
                <a:latin typeface="+mj-lt"/>
                <a:cs typeface="Arial" panose="020B0604020202020204" pitchFamily="34" charset="0"/>
              </a:rPr>
              <a:t>Process Hacker, Process Monitor, Process Explorer</a:t>
            </a:r>
          </a:p>
          <a:p>
            <a:pPr marL="228600" lvl="1" indent="-228600">
              <a:buFont typeface="Arial" panose="020B0604020202020204" pitchFamily="34" charset="0"/>
              <a:buChar char="•"/>
            </a:pPr>
            <a:r>
              <a:rPr lang="en-US" sz="2200" b="1" dirty="0">
                <a:latin typeface="+mj-lt"/>
                <a:cs typeface="Arial" panose="020B0604020202020204" pitchFamily="34" charset="0"/>
              </a:rPr>
              <a:t>File system monitoring – </a:t>
            </a:r>
            <a:r>
              <a:rPr lang="en-US" sz="2200" b="1" dirty="0">
                <a:cs typeface="Arial" panose="020B0604020202020204" pitchFamily="34" charset="0"/>
              </a:rPr>
              <a:t>giám sát </a:t>
            </a:r>
            <a:r>
              <a:rPr lang="en-US" sz="2200" b="1" dirty="0" smtClean="0">
                <a:latin typeface="+mj-lt"/>
                <a:cs typeface="Arial" panose="020B0604020202020204" pitchFamily="34" charset="0"/>
              </a:rPr>
              <a:t>hệ </a:t>
            </a:r>
            <a:r>
              <a:rPr lang="en-US" sz="2200" b="1" dirty="0">
                <a:latin typeface="+mj-lt"/>
                <a:cs typeface="Arial" panose="020B0604020202020204" pitchFamily="34" charset="0"/>
              </a:rPr>
              <a:t>thống tệp</a:t>
            </a:r>
            <a:endParaRPr lang="en-US" sz="2200" b="1" dirty="0">
              <a:solidFill>
                <a:srgbClr val="7030A0"/>
              </a:solidFill>
              <a:latin typeface="+mj-lt"/>
              <a:cs typeface="Arial" panose="020B0604020202020204" pitchFamily="34" charset="0"/>
            </a:endParaRPr>
          </a:p>
          <a:p>
            <a:pPr lvl="1"/>
            <a:r>
              <a:rPr lang="en-US" sz="2200" dirty="0">
                <a:cs typeface="Arial" panose="020B0604020202020204" pitchFamily="34" charset="0"/>
              </a:rPr>
              <a:t>Giám sát </a:t>
            </a:r>
            <a:r>
              <a:rPr lang="en-US" sz="2200" dirty="0" smtClean="0">
                <a:latin typeface="+mj-lt"/>
              </a:rPr>
              <a:t>theo thời gian thực hoạt động của hệ thống tệp trong khi thực thi mã độc</a:t>
            </a:r>
          </a:p>
          <a:p>
            <a:pPr lvl="1"/>
            <a:r>
              <a:rPr lang="en-US" sz="2200" dirty="0" smtClean="0">
                <a:latin typeface="+mj-lt"/>
              </a:rPr>
              <a:t>Các công cụ: Process Monitor, </a:t>
            </a:r>
            <a:r>
              <a:rPr lang="en-US" sz="2200" dirty="0" err="1" smtClean="0">
                <a:latin typeface="+mj-lt"/>
              </a:rPr>
              <a:t>Noriben</a:t>
            </a:r>
            <a:endParaRPr lang="vi-VN" sz="2200" dirty="0">
              <a:latin typeface="+mj-lt"/>
            </a:endParaRPr>
          </a:p>
        </p:txBody>
      </p:sp>
    </p:spTree>
    <p:extLst>
      <p:ext uri="{BB962C8B-B14F-4D97-AF65-F5344CB8AC3E}">
        <p14:creationId xmlns:p14="http://schemas.microsoft.com/office/powerpoint/2010/main" val="233444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8363204" cy="590931"/>
          </a:xfrm>
        </p:spPr>
        <p:txBody>
          <a:bodyPr/>
          <a:lstStyle/>
          <a:p>
            <a:r>
              <a:rPr lang="en-US" dirty="0"/>
              <a:t>Công cụ phân tích động cơ bản</a:t>
            </a:r>
            <a:endParaRPr lang="vi-VN" dirty="0"/>
          </a:p>
        </p:txBody>
      </p:sp>
      <p:sp>
        <p:nvSpPr>
          <p:cNvPr id="3" name="Content Placeholder 2"/>
          <p:cNvSpPr>
            <a:spLocks noGrp="1"/>
          </p:cNvSpPr>
          <p:nvPr>
            <p:ph idx="1"/>
          </p:nvPr>
        </p:nvSpPr>
        <p:spPr>
          <a:xfrm>
            <a:off x="425196" y="1739154"/>
            <a:ext cx="8363204" cy="4864846"/>
          </a:xfrm>
        </p:spPr>
        <p:txBody>
          <a:bodyPr/>
          <a:lstStyle/>
          <a:p>
            <a:pPr marL="228600" lvl="1" indent="-228600">
              <a:buFont typeface="Arial" panose="020B0604020202020204" pitchFamily="34" charset="0"/>
              <a:buChar char="•"/>
            </a:pPr>
            <a:r>
              <a:rPr lang="en-US" sz="2400" b="1" dirty="0">
                <a:latin typeface="Arial" panose="020B0604020202020204" pitchFamily="34" charset="0"/>
                <a:cs typeface="Arial" panose="020B0604020202020204" pitchFamily="34" charset="0"/>
              </a:rPr>
              <a:t>Registry monitoring – </a:t>
            </a:r>
            <a:r>
              <a:rPr lang="en-US" sz="2400" b="1" dirty="0" smtClean="0">
                <a:latin typeface="Arial" panose="020B0604020202020204" pitchFamily="34" charset="0"/>
                <a:cs typeface="Arial" panose="020B0604020202020204" pitchFamily="34" charset="0"/>
              </a:rPr>
              <a:t>giám sát registry</a:t>
            </a:r>
            <a:endParaRPr lang="en-US" sz="2400" b="1" dirty="0">
              <a:latin typeface="Arial" panose="020B0604020202020204" pitchFamily="34" charset="0"/>
              <a:cs typeface="Arial" panose="020B0604020202020204" pitchFamily="34" charset="0"/>
            </a:endParaRPr>
          </a:p>
          <a:p>
            <a:pPr marL="800100" lvl="2" indent="-182563"/>
            <a:r>
              <a:rPr lang="vi-VN" sz="2200" dirty="0">
                <a:latin typeface="+mj-lt"/>
                <a:cs typeface="Arial" panose="020B0604020202020204" pitchFamily="34" charset="0"/>
              </a:rPr>
              <a:t>Giám sát các khóa registry được truy cập, chỉnh sửa và dữ liệu registry đang được đọc/ghi bởi tệp nhị phân độc </a:t>
            </a:r>
            <a:r>
              <a:rPr lang="vi-VN" sz="2200" dirty="0" smtClean="0">
                <a:latin typeface="+mj-lt"/>
                <a:cs typeface="Arial" panose="020B0604020202020204" pitchFamily="34" charset="0"/>
              </a:rPr>
              <a:t>hại</a:t>
            </a:r>
            <a:endParaRPr lang="vi-VN" sz="2200" dirty="0">
              <a:latin typeface="+mj-lt"/>
              <a:cs typeface="Arial" panose="020B0604020202020204" pitchFamily="34" charset="0"/>
            </a:endParaRPr>
          </a:p>
          <a:p>
            <a:pPr marL="800100" lvl="2" indent="-182563"/>
            <a:r>
              <a:rPr lang="en-US" sz="2200" dirty="0" smtClean="0">
                <a:latin typeface="+mj-lt"/>
                <a:cs typeface="Arial" panose="020B0604020202020204" pitchFamily="34" charset="0"/>
              </a:rPr>
              <a:t>Các </a:t>
            </a:r>
            <a:r>
              <a:rPr lang="en-US" sz="2200" dirty="0">
                <a:latin typeface="+mj-lt"/>
                <a:cs typeface="Arial" panose="020B0604020202020204" pitchFamily="34" charset="0"/>
              </a:rPr>
              <a:t>công cụ: </a:t>
            </a:r>
            <a:r>
              <a:rPr lang="vi-VN" sz="2200" dirty="0" smtClean="0">
                <a:latin typeface="+mj-lt"/>
                <a:cs typeface="Arial" panose="020B0604020202020204" pitchFamily="34" charset="0"/>
              </a:rPr>
              <a:t>Regshot, Process Monitor</a:t>
            </a:r>
            <a:endParaRPr lang="sv-SE" sz="2200" dirty="0">
              <a:latin typeface="+mj-lt"/>
              <a:cs typeface="Arial" panose="020B0604020202020204" pitchFamily="34" charset="0"/>
            </a:endParaRPr>
          </a:p>
          <a:p>
            <a:pPr marL="228600" lvl="1" indent="-2286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Network monitoring </a:t>
            </a:r>
            <a:r>
              <a:rPr lang="en-US" sz="2400" b="1" dirty="0">
                <a:latin typeface="Arial" panose="020B0604020202020204" pitchFamily="34" charset="0"/>
                <a:cs typeface="Arial" panose="020B0604020202020204" pitchFamily="34" charset="0"/>
              </a:rPr>
              <a:t>– giám sát </a:t>
            </a:r>
            <a:r>
              <a:rPr lang="en-US" sz="2400" b="1" dirty="0" smtClean="0">
                <a:latin typeface="Arial" panose="020B0604020202020204" pitchFamily="34" charset="0"/>
                <a:cs typeface="Arial" panose="020B0604020202020204" pitchFamily="34" charset="0"/>
              </a:rPr>
              <a:t>mạng</a:t>
            </a:r>
            <a:endParaRPr lang="en-US" sz="2400" b="1" dirty="0">
              <a:solidFill>
                <a:srgbClr val="7030A0"/>
              </a:solidFill>
              <a:latin typeface="Arial" panose="020B0604020202020204" pitchFamily="34" charset="0"/>
              <a:cs typeface="Arial" panose="020B0604020202020204" pitchFamily="34" charset="0"/>
            </a:endParaRPr>
          </a:p>
          <a:p>
            <a:pPr lvl="1"/>
            <a:r>
              <a:rPr lang="vi-VN" sz="2200" dirty="0" smtClean="0">
                <a:latin typeface="+mj-lt"/>
              </a:rPr>
              <a:t>Giám </a:t>
            </a:r>
            <a:r>
              <a:rPr lang="vi-VN" sz="2200" dirty="0">
                <a:latin typeface="+mj-lt"/>
              </a:rPr>
              <a:t>sát lưu lượng truy cập thời gian thực đến và đi từ hệ thống trong quá trình thực thi mã </a:t>
            </a:r>
            <a:r>
              <a:rPr lang="vi-VN" sz="2200" dirty="0" smtClean="0">
                <a:latin typeface="+mj-lt"/>
              </a:rPr>
              <a:t>độc.</a:t>
            </a:r>
            <a:endParaRPr lang="vi-VN" sz="2200" dirty="0">
              <a:latin typeface="+mj-lt"/>
            </a:endParaRPr>
          </a:p>
          <a:p>
            <a:pPr lvl="1"/>
            <a:r>
              <a:rPr lang="en-US" sz="2200" dirty="0" smtClean="0">
                <a:latin typeface="+mj-lt"/>
              </a:rPr>
              <a:t>Các công cụ</a:t>
            </a:r>
            <a:r>
              <a:rPr lang="en-US" sz="2200" dirty="0">
                <a:latin typeface="+mj-lt"/>
              </a:rPr>
              <a:t>: Wireshark, </a:t>
            </a:r>
            <a:r>
              <a:rPr lang="en-US" sz="2200" dirty="0" err="1">
                <a:latin typeface="+mj-lt"/>
              </a:rPr>
              <a:t>INETsim</a:t>
            </a:r>
            <a:r>
              <a:rPr lang="en-US" sz="2200" dirty="0">
                <a:latin typeface="+mj-lt"/>
              </a:rPr>
              <a:t>, </a:t>
            </a:r>
            <a:r>
              <a:rPr lang="en-US" sz="2200" dirty="0" err="1">
                <a:latin typeface="+mj-lt"/>
              </a:rPr>
              <a:t>Netcat</a:t>
            </a:r>
            <a:r>
              <a:rPr lang="en-US" sz="2200" dirty="0">
                <a:latin typeface="+mj-lt"/>
              </a:rPr>
              <a:t>, </a:t>
            </a:r>
            <a:r>
              <a:rPr lang="en-US" sz="2200" dirty="0" err="1">
                <a:latin typeface="+mj-lt"/>
              </a:rPr>
              <a:t>ApateDNS</a:t>
            </a:r>
            <a:r>
              <a:rPr lang="en-US" sz="2200" dirty="0">
                <a:latin typeface="+mj-lt"/>
              </a:rPr>
              <a:t>, </a:t>
            </a:r>
            <a:r>
              <a:rPr lang="en-US" sz="2200" dirty="0" err="1">
                <a:latin typeface="+mj-lt"/>
              </a:rPr>
              <a:t>Fakenet</a:t>
            </a:r>
            <a:r>
              <a:rPr lang="en-US" sz="2200" dirty="0">
                <a:latin typeface="+mj-lt"/>
              </a:rPr>
              <a:t>-NG</a:t>
            </a:r>
            <a:br>
              <a:rPr lang="en-US" sz="2200" dirty="0">
                <a:latin typeface="+mj-lt"/>
              </a:rPr>
            </a:br>
            <a:endParaRPr lang="vi-VN" sz="2200" dirty="0">
              <a:latin typeface="+mj-lt"/>
            </a:endParaRPr>
          </a:p>
        </p:txBody>
      </p:sp>
    </p:spTree>
    <p:extLst>
      <p:ext uri="{BB962C8B-B14F-4D97-AF65-F5344CB8AC3E}">
        <p14:creationId xmlns:p14="http://schemas.microsoft.com/office/powerpoint/2010/main" val="66265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300" y="1485900"/>
            <a:ext cx="8610600" cy="4667766"/>
          </a:xfrm>
        </p:spPr>
        <p:txBody>
          <a:bodyPr/>
          <a:lstStyle/>
          <a:p>
            <a:pPr algn="just"/>
            <a:r>
              <a:rPr lang="vi-VN" sz="2000" b="1" dirty="0"/>
              <a:t>Process </a:t>
            </a:r>
            <a:r>
              <a:rPr lang="vi-VN" sz="2000" b="1" dirty="0" smtClean="0"/>
              <a:t>Hacker </a:t>
            </a:r>
            <a:r>
              <a:rPr lang="vi-VN" sz="2000" dirty="0" smtClean="0"/>
              <a:t>là </a:t>
            </a:r>
            <a:r>
              <a:rPr lang="vi-VN" sz="2000" dirty="0"/>
              <a:t>một công cụ tuyệt vời để kiểm tra các quy trình đang chạy trên hệ thống và kiểm tra các thuộc tính của quy trình. Ngoài ra, </a:t>
            </a:r>
            <a:r>
              <a:rPr lang="vi-VN" sz="2000" dirty="0" smtClean="0"/>
              <a:t>nó cũng </a:t>
            </a:r>
            <a:r>
              <a:rPr lang="vi-VN" sz="2000" dirty="0"/>
              <a:t>cung cấp khả năng khám phá các dịch vụ, kết nối mạng và hoạt </a:t>
            </a:r>
            <a:r>
              <a:rPr lang="vi-VN" sz="2000" dirty="0" smtClean="0"/>
              <a:t>động của ổ đĩa </a:t>
            </a:r>
            <a:r>
              <a:rPr lang="vi-VN" sz="2000" dirty="0" smtClean="0">
                <a:sym typeface="Wingdings" panose="05000000000000000000" pitchFamily="2" charset="2"/>
              </a:rPr>
              <a:t> giúp cho việc xác định các tiến trình độc hại mới được tạo ra thông qua process name, process ID.</a:t>
            </a:r>
          </a:p>
          <a:p>
            <a:pPr algn="just"/>
            <a:endParaRPr lang="vi-VN" sz="2000" dirty="0"/>
          </a:p>
        </p:txBody>
      </p:sp>
      <p:pic>
        <p:nvPicPr>
          <p:cNvPr id="4" name="Picture 3"/>
          <p:cNvPicPr>
            <a:picLocks noChangeAspect="1"/>
          </p:cNvPicPr>
          <p:nvPr/>
        </p:nvPicPr>
        <p:blipFill>
          <a:blip r:embed="rId3"/>
          <a:stretch>
            <a:fillRect/>
          </a:stretch>
        </p:blipFill>
        <p:spPr>
          <a:xfrm>
            <a:off x="4560088" y="3442206"/>
            <a:ext cx="4291812" cy="3209387"/>
          </a:xfrm>
          <a:prstGeom prst="rect">
            <a:avLst/>
          </a:prstGeom>
        </p:spPr>
      </p:pic>
      <p:pic>
        <p:nvPicPr>
          <p:cNvPr id="5" name="Picture 4"/>
          <p:cNvPicPr>
            <a:picLocks noChangeAspect="1"/>
          </p:cNvPicPr>
          <p:nvPr/>
        </p:nvPicPr>
        <p:blipFill>
          <a:blip r:embed="rId4"/>
          <a:stretch>
            <a:fillRect/>
          </a:stretch>
        </p:blipFill>
        <p:spPr>
          <a:xfrm>
            <a:off x="1590486" y="3769626"/>
            <a:ext cx="2942625" cy="2719301"/>
          </a:xfrm>
          <a:prstGeom prst="rect">
            <a:avLst/>
          </a:prstGeom>
        </p:spPr>
      </p:pic>
      <p:sp>
        <p:nvSpPr>
          <p:cNvPr id="6" name="TextBox 5"/>
          <p:cNvSpPr txBox="1"/>
          <p:nvPr/>
        </p:nvSpPr>
        <p:spPr>
          <a:xfrm>
            <a:off x="241299" y="3769626"/>
            <a:ext cx="1349187" cy="2062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Arial" panose="020B0604020202020204" pitchFamily="34" charset="0"/>
                <a:cs typeface="Arial" panose="020B0604020202020204" pitchFamily="34" charset="0"/>
              </a:rPr>
              <a:t>Right-click vào một tiến trình </a:t>
            </a:r>
            <a:r>
              <a:rPr lang="en-US" sz="1600" dirty="0" smtClean="0">
                <a:latin typeface="Arial" panose="020B0604020202020204" pitchFamily="34" charset="0"/>
                <a:cs typeface="Arial" panose="020B0604020202020204" pitchFamily="34" charset="0"/>
                <a:sym typeface="Wingdings" panose="05000000000000000000" pitchFamily="2" charset="2"/>
              </a:rPr>
              <a:t> Properties  Examine various process attributes</a:t>
            </a:r>
            <a:endParaRPr lang="en-US" sz="16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302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300" y="1485900"/>
            <a:ext cx="4546600" cy="5168900"/>
          </a:xfrm>
        </p:spPr>
        <p:txBody>
          <a:bodyPr/>
          <a:lstStyle/>
          <a:p>
            <a:pPr algn="just">
              <a:lnSpc>
                <a:spcPct val="120000"/>
              </a:lnSpc>
              <a:spcBef>
                <a:spcPts val="0"/>
              </a:spcBef>
            </a:pPr>
            <a:r>
              <a:rPr lang="vi-VN" sz="1600" b="1" dirty="0" smtClean="0"/>
              <a:t>Process Monitor (ProcMon) </a:t>
            </a:r>
            <a:r>
              <a:rPr lang="vi-VN" sz="1600" dirty="0" smtClean="0"/>
              <a:t>là một công cụ giám sát các hoạt động liên quan đến registry, hệ thống tệp, mạng, tiến trình và luồng trên hệ thống. </a:t>
            </a:r>
          </a:p>
          <a:p>
            <a:pPr algn="just">
              <a:lnSpc>
                <a:spcPct val="120000"/>
              </a:lnSpc>
              <a:spcBef>
                <a:spcPts val="0"/>
              </a:spcBef>
            </a:pPr>
            <a:r>
              <a:rPr lang="vi-VN" sz="1600" dirty="0" smtClean="0"/>
              <a:t>Nó </a:t>
            </a:r>
            <a:r>
              <a:rPr lang="vi-VN" sz="1600" dirty="0"/>
              <a:t>thu thập thông tin bằng cách giám sát các lời gọi hệ thống và ghi lại các sự kiện trong thời gian </a:t>
            </a:r>
            <a:r>
              <a:rPr lang="vi-VN" sz="1600" dirty="0" smtClean="0"/>
              <a:t>thực</a:t>
            </a:r>
            <a:r>
              <a:rPr lang="vi-VN" sz="1600" dirty="0"/>
              <a:t>. </a:t>
            </a:r>
            <a:endParaRPr lang="vi-VN" sz="1600" dirty="0" smtClean="0"/>
          </a:p>
          <a:p>
            <a:pPr algn="just">
              <a:lnSpc>
                <a:spcPct val="120000"/>
              </a:lnSpc>
              <a:spcBef>
                <a:spcPts val="0"/>
              </a:spcBef>
            </a:pPr>
            <a:r>
              <a:rPr lang="vi-VN" sz="1600" dirty="0" smtClean="0"/>
              <a:t>Sử </a:t>
            </a:r>
            <a:r>
              <a:rPr lang="vi-VN" sz="1600" dirty="0"/>
              <a:t>dụng bộ nhớ RAM để lưu trữ các sự kiện được ghi lại cho đến khi nó được </a:t>
            </a:r>
            <a:r>
              <a:rPr lang="vi-VN" sz="1600" dirty="0" smtClean="0"/>
              <a:t>dừng </a:t>
            </a:r>
            <a:r>
              <a:rPr lang="vi-VN" sz="1600" dirty="0">
                <a:sym typeface="Wingdings" panose="05000000000000000000" pitchFamily="2" charset="2"/>
              </a:rPr>
              <a:t> có thể làm cho máy ảo (VM) bị treo hoặc ảnh hưởng đến hiệu suất hệ </a:t>
            </a:r>
            <a:r>
              <a:rPr lang="vi-VN" sz="1600" dirty="0" smtClean="0">
                <a:sym typeface="Wingdings" panose="05000000000000000000" pitchFamily="2" charset="2"/>
              </a:rPr>
              <a:t>thống.</a:t>
            </a:r>
          </a:p>
          <a:p>
            <a:pPr algn="just">
              <a:lnSpc>
                <a:spcPct val="120000"/>
              </a:lnSpc>
              <a:spcBef>
                <a:spcPts val="0"/>
              </a:spcBef>
            </a:pPr>
            <a:r>
              <a:rPr lang="vi-VN" sz="1600" dirty="0" smtClean="0">
                <a:sym typeface="Wingdings" panose="05000000000000000000" pitchFamily="2" charset="2"/>
              </a:rPr>
              <a:t>Để giảm thông tin nhiễu  sử dụng bộ lọc (Filters)</a:t>
            </a:r>
          </a:p>
          <a:p>
            <a:pPr marL="228600" lvl="1" indent="0" algn="just">
              <a:lnSpc>
                <a:spcPct val="120000"/>
              </a:lnSpc>
              <a:spcBef>
                <a:spcPts val="0"/>
              </a:spcBef>
            </a:pPr>
            <a:r>
              <a:rPr lang="vi-VN" sz="1600" dirty="0" smtClean="0">
                <a:sym typeface="Wingdings" panose="05000000000000000000" pitchFamily="2" charset="2"/>
              </a:rPr>
              <a:t>Bộ </a:t>
            </a:r>
            <a:r>
              <a:rPr lang="vi-VN" sz="1600" dirty="0">
                <a:sym typeface="Wingdings" panose="05000000000000000000" pitchFamily="2" charset="2"/>
              </a:rPr>
              <a:t>lọc cho một mẫu malware cụ </a:t>
            </a:r>
            <a:r>
              <a:rPr lang="vi-VN" sz="1600" dirty="0" smtClean="0">
                <a:sym typeface="Wingdings" panose="05000000000000000000" pitchFamily="2" charset="2"/>
              </a:rPr>
              <a:t>thể</a:t>
            </a:r>
          </a:p>
          <a:p>
            <a:pPr marL="228600" lvl="1" indent="0" algn="just">
              <a:lnSpc>
                <a:spcPct val="120000"/>
              </a:lnSpc>
              <a:spcBef>
                <a:spcPts val="0"/>
              </a:spcBef>
            </a:pPr>
            <a:r>
              <a:rPr lang="vi-VN" sz="1600" dirty="0" smtClean="0"/>
              <a:t>Bộ </a:t>
            </a:r>
            <a:r>
              <a:rPr lang="vi-VN" sz="1600" dirty="0"/>
              <a:t>lọc cho từng lời gọi hệ thống cụ thể (Ví dụ: RegSetValue, CreateFile</a:t>
            </a:r>
            <a:r>
              <a:rPr lang="vi-VN" sz="1600" dirty="0" smtClean="0"/>
              <a:t>...)</a:t>
            </a:r>
          </a:p>
          <a:p>
            <a:pPr marL="228600" lvl="1" indent="0" algn="just">
              <a:lnSpc>
                <a:spcPct val="120000"/>
              </a:lnSpc>
              <a:spcBef>
                <a:spcPts val="0"/>
              </a:spcBef>
              <a:buNone/>
            </a:pPr>
            <a:r>
              <a:rPr lang="vi-VN" sz="1600" dirty="0" smtClean="0">
                <a:sym typeface="Wingdings" panose="05000000000000000000" pitchFamily="2" charset="2"/>
              </a:rPr>
              <a:t> những bộ lọc quan trọng khi phân tích mã độc là: Process Name, Operaton &amp; Detail.</a:t>
            </a:r>
            <a:endParaRPr lang="vi-VN" sz="1600" dirty="0" smtClean="0"/>
          </a:p>
        </p:txBody>
      </p:sp>
      <p:pic>
        <p:nvPicPr>
          <p:cNvPr id="7" name="Picture 6"/>
          <p:cNvPicPr>
            <a:picLocks noChangeAspect="1"/>
          </p:cNvPicPr>
          <p:nvPr/>
        </p:nvPicPr>
        <p:blipFill>
          <a:blip r:embed="rId3"/>
          <a:stretch>
            <a:fillRect/>
          </a:stretch>
        </p:blipFill>
        <p:spPr>
          <a:xfrm>
            <a:off x="4787900" y="1733137"/>
            <a:ext cx="4143778" cy="2202180"/>
          </a:xfrm>
          <a:prstGeom prst="rect">
            <a:avLst/>
          </a:prstGeom>
        </p:spPr>
      </p:pic>
      <p:pic>
        <p:nvPicPr>
          <p:cNvPr id="8" name="Picture 7"/>
          <p:cNvPicPr>
            <a:picLocks noChangeAspect="1"/>
          </p:cNvPicPr>
          <p:nvPr/>
        </p:nvPicPr>
        <p:blipFill>
          <a:blip r:embed="rId4"/>
          <a:stretch>
            <a:fillRect/>
          </a:stretch>
        </p:blipFill>
        <p:spPr>
          <a:xfrm>
            <a:off x="4803761" y="4079930"/>
            <a:ext cx="4158620" cy="2574870"/>
          </a:xfrm>
          <a:prstGeom prst="rect">
            <a:avLst/>
          </a:prstGeom>
        </p:spPr>
      </p:pic>
      <p:sp>
        <p:nvSpPr>
          <p:cNvPr id="9" name="Oval 8"/>
          <p:cNvSpPr/>
          <p:nvPr/>
        </p:nvSpPr>
        <p:spPr>
          <a:xfrm>
            <a:off x="6197981" y="1860548"/>
            <a:ext cx="875919" cy="2413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8234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299" y="1485900"/>
            <a:ext cx="8730423" cy="2609022"/>
          </a:xfrm>
        </p:spPr>
        <p:txBody>
          <a:bodyPr/>
          <a:lstStyle/>
          <a:p>
            <a:pPr marL="0" indent="0" algn="just">
              <a:lnSpc>
                <a:spcPct val="120000"/>
              </a:lnSpc>
              <a:spcBef>
                <a:spcPts val="0"/>
              </a:spcBef>
              <a:buNone/>
            </a:pPr>
            <a:r>
              <a:rPr lang="vi-VN" sz="1600" b="1" dirty="0"/>
              <a:t>Ghi nhật ký hoạt động của hệ thống bằng </a:t>
            </a:r>
            <a:r>
              <a:rPr lang="vi-VN" sz="1600" b="1" i="1" dirty="0" smtClean="0"/>
              <a:t>Noriben</a:t>
            </a:r>
          </a:p>
          <a:p>
            <a:pPr marL="0" indent="0" algn="just">
              <a:lnSpc>
                <a:spcPct val="120000"/>
              </a:lnSpc>
              <a:spcBef>
                <a:spcPts val="0"/>
              </a:spcBef>
              <a:buNone/>
            </a:pPr>
            <a:r>
              <a:rPr lang="vi-VN" sz="1600" b="1" i="1" dirty="0"/>
              <a:t>(https:/​/​github.​com/​Rurik/​Noriben</a:t>
            </a:r>
            <a:r>
              <a:rPr lang="vi-VN" sz="1600" b="1" i="1" dirty="0" smtClean="0"/>
              <a:t>)</a:t>
            </a:r>
          </a:p>
          <a:p>
            <a:pPr algn="just">
              <a:lnSpc>
                <a:spcPct val="120000"/>
              </a:lnSpc>
              <a:spcBef>
                <a:spcPts val="0"/>
              </a:spcBef>
              <a:buFontTx/>
              <a:buChar char="-"/>
            </a:pPr>
            <a:r>
              <a:rPr lang="vi-VN" sz="1600" dirty="0" smtClean="0"/>
              <a:t>Là một </a:t>
            </a:r>
            <a:r>
              <a:rPr lang="vi-VN" sz="1600" dirty="0"/>
              <a:t>tập lệnh Python hoạt động cùng với </a:t>
            </a:r>
            <a:r>
              <a:rPr lang="vi-VN" sz="1600" dirty="0" smtClean="0"/>
              <a:t>Procmon giúp </a:t>
            </a:r>
            <a:r>
              <a:rPr lang="vi-VN" sz="1600" dirty="0"/>
              <a:t>thu thập, phân tích và báo cáo các chỉ số thời gian chạy của phần mềm độc hại. </a:t>
            </a:r>
            <a:endParaRPr lang="vi-VN" sz="1600" dirty="0" smtClean="0"/>
          </a:p>
          <a:p>
            <a:pPr algn="just">
              <a:lnSpc>
                <a:spcPct val="120000"/>
              </a:lnSpc>
              <a:spcBef>
                <a:spcPts val="0"/>
              </a:spcBef>
              <a:buFontTx/>
              <a:buChar char="-"/>
            </a:pPr>
            <a:r>
              <a:rPr lang="vi-VN" sz="1600" dirty="0" smtClean="0"/>
              <a:t>Ưu </a:t>
            </a:r>
            <a:r>
              <a:rPr lang="vi-VN" sz="1600" dirty="0"/>
              <a:t>điểm của việc sử dụng Noriben là nó </a:t>
            </a:r>
            <a:r>
              <a:rPr lang="vi-VN" sz="1600" dirty="0" smtClean="0"/>
              <a:t>có các </a:t>
            </a:r>
            <a:r>
              <a:rPr lang="vi-VN" sz="1600" dirty="0"/>
              <a:t>bộ lọc </a:t>
            </a:r>
            <a:r>
              <a:rPr lang="vi-VN" sz="1600" dirty="0" smtClean="0"/>
              <a:t>mặc định giúp </a:t>
            </a:r>
            <a:r>
              <a:rPr lang="vi-VN" sz="1600" dirty="0"/>
              <a:t>giảm </a:t>
            </a:r>
            <a:r>
              <a:rPr lang="vi-VN" sz="1600" dirty="0" smtClean="0"/>
              <a:t>thông tin nhiễu và </a:t>
            </a:r>
            <a:r>
              <a:rPr lang="vi-VN" sz="1600" dirty="0"/>
              <a:t>cho phép </a:t>
            </a:r>
            <a:r>
              <a:rPr lang="vi-VN" sz="1600" dirty="0" smtClean="0"/>
              <a:t>tập </a:t>
            </a:r>
            <a:r>
              <a:rPr lang="vi-VN" sz="1600" dirty="0"/>
              <a:t>trung vào các sự kiện liên quan đến phần mềm độc hại</a:t>
            </a:r>
            <a:r>
              <a:rPr lang="vi-VN" sz="1600" dirty="0" smtClean="0"/>
              <a:t>.</a:t>
            </a:r>
          </a:p>
          <a:p>
            <a:pPr algn="just">
              <a:lnSpc>
                <a:spcPct val="120000"/>
              </a:lnSpc>
              <a:spcBef>
                <a:spcPts val="0"/>
              </a:spcBef>
              <a:buFontTx/>
              <a:buChar char="-"/>
            </a:pPr>
            <a:r>
              <a:rPr lang="vi-VN" sz="1600" dirty="0" smtClean="0"/>
              <a:t>Lưu kết quả dưới dạng text file (.txt) và csv file (.csv) trong cùng một thư mục. Text file chứa sự kiện được phân loại, còn csv file thì ghi các sự kiện theo thời gian</a:t>
            </a:r>
          </a:p>
          <a:p>
            <a:pPr marL="0" indent="0" algn="just">
              <a:lnSpc>
                <a:spcPct val="120000"/>
              </a:lnSpc>
              <a:spcBef>
                <a:spcPts val="0"/>
              </a:spcBef>
              <a:buNone/>
            </a:pPr>
            <a:endParaRPr lang="vi-VN" sz="1600" b="1" dirty="0" smtClean="0"/>
          </a:p>
        </p:txBody>
      </p:sp>
      <p:pic>
        <p:nvPicPr>
          <p:cNvPr id="5" name="Picture 4"/>
          <p:cNvPicPr>
            <a:picLocks noChangeAspect="1"/>
          </p:cNvPicPr>
          <p:nvPr/>
        </p:nvPicPr>
        <p:blipFill>
          <a:blip r:embed="rId3"/>
          <a:stretch>
            <a:fillRect/>
          </a:stretch>
        </p:blipFill>
        <p:spPr>
          <a:xfrm>
            <a:off x="425196" y="3999733"/>
            <a:ext cx="4478108" cy="2730201"/>
          </a:xfrm>
          <a:prstGeom prst="rect">
            <a:avLst/>
          </a:prstGeom>
        </p:spPr>
      </p:pic>
      <p:pic>
        <p:nvPicPr>
          <p:cNvPr id="6" name="Picture 5"/>
          <p:cNvPicPr>
            <a:picLocks noChangeAspect="1"/>
          </p:cNvPicPr>
          <p:nvPr/>
        </p:nvPicPr>
        <p:blipFill>
          <a:blip r:embed="rId4"/>
          <a:stretch>
            <a:fillRect/>
          </a:stretch>
        </p:blipFill>
        <p:spPr>
          <a:xfrm>
            <a:off x="5481254" y="3966856"/>
            <a:ext cx="2689396" cy="2763078"/>
          </a:xfrm>
          <a:prstGeom prst="rect">
            <a:avLst/>
          </a:prstGeom>
        </p:spPr>
      </p:pic>
    </p:spTree>
    <p:extLst>
      <p:ext uri="{BB962C8B-B14F-4D97-AF65-F5344CB8AC3E}">
        <p14:creationId xmlns:p14="http://schemas.microsoft.com/office/powerpoint/2010/main" val="409650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300" y="1485900"/>
            <a:ext cx="4262804" cy="5168900"/>
          </a:xfrm>
        </p:spPr>
        <p:txBody>
          <a:bodyPr/>
          <a:lstStyle/>
          <a:p>
            <a:pPr marL="0" indent="0" algn="just">
              <a:lnSpc>
                <a:spcPct val="110000"/>
              </a:lnSpc>
              <a:spcBef>
                <a:spcPts val="0"/>
              </a:spcBef>
              <a:buNone/>
            </a:pPr>
            <a:r>
              <a:rPr lang="vi-VN" sz="1600" b="1" dirty="0" smtClean="0"/>
              <a:t>Process Explorer (Procexp) </a:t>
            </a:r>
            <a:r>
              <a:rPr lang="vi-VN" sz="1600" dirty="0" smtClean="0"/>
              <a:t>quản lý tiến trình. Các thông tin cung cấp:</a:t>
            </a:r>
          </a:p>
          <a:p>
            <a:pPr algn="just">
              <a:lnSpc>
                <a:spcPct val="110000"/>
              </a:lnSpc>
              <a:spcBef>
                <a:spcPts val="0"/>
              </a:spcBef>
            </a:pPr>
            <a:r>
              <a:rPr lang="vi-VN" sz="1600" dirty="0" smtClean="0"/>
              <a:t>Danh sách các tiến trình đang chạy, DLLs được sử dụng bởi các tiến trình</a:t>
            </a:r>
            <a:r>
              <a:rPr lang="vi-VN" sz="1600" dirty="0"/>
              <a:t>, các thuộc </a:t>
            </a:r>
            <a:r>
              <a:rPr lang="vi-VN" sz="1600" dirty="0" smtClean="0"/>
              <a:t>tính,quyền </a:t>
            </a:r>
            <a:r>
              <a:rPr lang="vi-VN" sz="1600" dirty="0"/>
              <a:t>của tiến </a:t>
            </a:r>
            <a:r>
              <a:rPr lang="vi-VN" sz="1600" dirty="0" smtClean="0"/>
              <a:t>trình và thông tin chung của hệ thống</a:t>
            </a:r>
          </a:p>
          <a:p>
            <a:pPr algn="just">
              <a:lnSpc>
                <a:spcPct val="110000"/>
              </a:lnSpc>
              <a:spcBef>
                <a:spcPts val="0"/>
              </a:spcBef>
            </a:pPr>
            <a:r>
              <a:rPr lang="vi-VN" sz="1600" dirty="0"/>
              <a:t>Quản lý tiến trình: Có thể tắt hoặc khởi động lại các tiến trình, tìm kiếm thông tin trên mạng về tiến trình cụ thể, xem các thuộc tính và quyền của tiến trình, và xem các tệp và registry liên quan</a:t>
            </a:r>
            <a:r>
              <a:rPr lang="vi-VN" sz="1600" dirty="0" smtClean="0"/>
              <a:t>.</a:t>
            </a:r>
          </a:p>
          <a:p>
            <a:pPr algn="just">
              <a:lnSpc>
                <a:spcPct val="110000"/>
              </a:lnSpc>
              <a:spcBef>
                <a:spcPts val="0"/>
              </a:spcBef>
            </a:pPr>
            <a:r>
              <a:rPr lang="vi-VN" sz="1600" dirty="0" smtClean="0"/>
              <a:t>Cho </a:t>
            </a:r>
            <a:r>
              <a:rPr lang="vi-VN" sz="1600" dirty="0"/>
              <a:t>phép xem các liên kết giữa các tiến trình, bao gồm các tiến trình cha, tiến trình </a:t>
            </a:r>
            <a:r>
              <a:rPr lang="vi-VN" sz="1600" dirty="0"/>
              <a:t>con, và các tiến trình chia sẻ tài nguyên</a:t>
            </a:r>
            <a:r>
              <a:rPr lang="vi-VN" sz="1600" dirty="0"/>
              <a:t>.</a:t>
            </a:r>
          </a:p>
          <a:p>
            <a:pPr algn="just">
              <a:lnSpc>
                <a:spcPct val="110000"/>
              </a:lnSpc>
              <a:spcBef>
                <a:spcPts val="0"/>
              </a:spcBef>
            </a:pPr>
            <a:r>
              <a:rPr lang="vi-VN" sz="1600" dirty="0" smtClean="0"/>
              <a:t>Có </a:t>
            </a:r>
            <a:r>
              <a:rPr lang="vi-VN" sz="1600" dirty="0"/>
              <a:t>thể tìm kiếm các tiến trình cụ thể hoặc áp dụng bộ lọc để hiển thị chỉ các tiến trình đáp ứng các tiêu chí cụ thể</a:t>
            </a:r>
            <a:r>
              <a:rPr lang="vi-VN" sz="1600" dirty="0"/>
              <a:t>.</a:t>
            </a:r>
          </a:p>
          <a:p>
            <a:pPr algn="just">
              <a:lnSpc>
                <a:spcPct val="110000"/>
              </a:lnSpc>
              <a:spcBef>
                <a:spcPts val="0"/>
              </a:spcBef>
            </a:pPr>
            <a:r>
              <a:rPr lang="vi-VN" sz="1600" dirty="0"/>
              <a:t>Cập nhật theo giây</a:t>
            </a:r>
            <a:endParaRPr lang="vi-VN" sz="1600" dirty="0"/>
          </a:p>
          <a:p>
            <a:pPr algn="just">
              <a:lnSpc>
                <a:spcPct val="110000"/>
              </a:lnSpc>
              <a:spcBef>
                <a:spcPts val="0"/>
              </a:spcBef>
            </a:pPr>
            <a:endParaRPr lang="vi-VN" sz="1600" dirty="0"/>
          </a:p>
        </p:txBody>
      </p:sp>
      <p:pic>
        <p:nvPicPr>
          <p:cNvPr id="10" name="Picture 9"/>
          <p:cNvPicPr>
            <a:picLocks noChangeAspect="1"/>
          </p:cNvPicPr>
          <p:nvPr/>
        </p:nvPicPr>
        <p:blipFill>
          <a:blip r:embed="rId3"/>
          <a:stretch>
            <a:fillRect/>
          </a:stretch>
        </p:blipFill>
        <p:spPr>
          <a:xfrm>
            <a:off x="4504104" y="1588525"/>
            <a:ext cx="4565423" cy="4865284"/>
          </a:xfrm>
          <a:prstGeom prst="rect">
            <a:avLst/>
          </a:prstGeom>
        </p:spPr>
      </p:pic>
    </p:spTree>
    <p:extLst>
      <p:ext uri="{BB962C8B-B14F-4D97-AF65-F5344CB8AC3E}">
        <p14:creationId xmlns:p14="http://schemas.microsoft.com/office/powerpoint/2010/main" val="145739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299" y="1485900"/>
            <a:ext cx="4628467" cy="5168900"/>
          </a:xfrm>
        </p:spPr>
        <p:txBody>
          <a:bodyPr/>
          <a:lstStyle/>
          <a:p>
            <a:pPr algn="just">
              <a:lnSpc>
                <a:spcPct val="110000"/>
              </a:lnSpc>
              <a:spcBef>
                <a:spcPts val="0"/>
              </a:spcBef>
            </a:pPr>
            <a:r>
              <a:rPr lang="en-US" sz="1800" b="1" dirty="0"/>
              <a:t>Threads tab: </a:t>
            </a:r>
            <a:r>
              <a:rPr lang="en-US" sz="1800" dirty="0" smtClean="0"/>
              <a:t>tất cả hoạt động của luồng</a:t>
            </a:r>
            <a:endParaRPr lang="en-US" sz="1800" dirty="0"/>
          </a:p>
          <a:p>
            <a:pPr algn="just">
              <a:lnSpc>
                <a:spcPct val="110000"/>
              </a:lnSpc>
              <a:spcBef>
                <a:spcPts val="0"/>
              </a:spcBef>
            </a:pPr>
            <a:r>
              <a:rPr lang="en-US" sz="1800" b="1" dirty="0" smtClean="0"/>
              <a:t>TCP/IP </a:t>
            </a:r>
            <a:r>
              <a:rPr lang="en-US" sz="1800" b="1" dirty="0"/>
              <a:t>tab: </a:t>
            </a:r>
            <a:r>
              <a:rPr lang="en-US" sz="1800" dirty="0" smtClean="0"/>
              <a:t>hiển thị các kết nối đang hoạt động hoặc các cổng đang lắng nghe.</a:t>
            </a:r>
            <a:endParaRPr lang="en-US" sz="1800" dirty="0"/>
          </a:p>
          <a:p>
            <a:pPr algn="just">
              <a:lnSpc>
                <a:spcPct val="110000"/>
              </a:lnSpc>
              <a:spcBef>
                <a:spcPts val="0"/>
              </a:spcBef>
            </a:pPr>
            <a:r>
              <a:rPr lang="en-US" sz="1800" b="1" dirty="0" smtClean="0"/>
              <a:t>Image </a:t>
            </a:r>
            <a:r>
              <a:rPr lang="en-US" sz="1800" b="1" dirty="0"/>
              <a:t>tab: </a:t>
            </a:r>
            <a:r>
              <a:rPr lang="vi-VN" sz="1800" dirty="0"/>
              <a:t>cung cấp đường dẫn trên đĩa đến tệp thực thi của tiến </a:t>
            </a:r>
            <a:r>
              <a:rPr lang="vi-VN" sz="1800" dirty="0" smtClean="0"/>
              <a:t>trình</a:t>
            </a:r>
            <a:endParaRPr lang="en-US" sz="1800" dirty="0" smtClean="0"/>
          </a:p>
          <a:p>
            <a:pPr marL="0" indent="0" algn="just">
              <a:lnSpc>
                <a:spcPct val="110000"/>
              </a:lnSpc>
              <a:spcBef>
                <a:spcPts val="0"/>
              </a:spcBef>
              <a:buNone/>
            </a:pPr>
            <a:r>
              <a:rPr lang="en-US" sz="1800" dirty="0" smtClean="0">
                <a:sym typeface="Wingdings" panose="05000000000000000000" pitchFamily="2" charset="2"/>
              </a:rPr>
              <a:t> </a:t>
            </a:r>
            <a:r>
              <a:rPr lang="en-US" sz="1800" b="1" dirty="0"/>
              <a:t>Verify </a:t>
            </a:r>
            <a:r>
              <a:rPr lang="en-US" sz="1800" b="1" dirty="0" smtClean="0"/>
              <a:t>button: </a:t>
            </a:r>
            <a:r>
              <a:rPr lang="en-US" sz="1800" dirty="0" smtClean="0"/>
              <a:t>xác </a:t>
            </a:r>
            <a:r>
              <a:rPr lang="en-US" sz="1800" dirty="0"/>
              <a:t>minh tính toàn vẹn của tệp Windows (.EXE) trên </a:t>
            </a:r>
            <a:r>
              <a:rPr lang="en-US" sz="1800" dirty="0" smtClean="0"/>
              <a:t>đĩa. Tuy nhiên nó sẽ vô dụng nếu kẻ tấn công sử dụng kỹ thuật thay thế tiến trình </a:t>
            </a:r>
            <a:r>
              <a:rPr lang="en-US" sz="1800" dirty="0" smtClean="0">
                <a:sym typeface="Wingdings" panose="05000000000000000000" pitchFamily="2" charset="2"/>
              </a:rPr>
              <a:t> để lại fingerprint  so sánh strings để kiểm tra</a:t>
            </a:r>
            <a:endParaRPr lang="vi-VN" sz="1800" dirty="0"/>
          </a:p>
        </p:txBody>
      </p:sp>
      <p:pic>
        <p:nvPicPr>
          <p:cNvPr id="6" name="Picture 5"/>
          <p:cNvPicPr>
            <a:picLocks noChangeAspect="1"/>
          </p:cNvPicPr>
          <p:nvPr/>
        </p:nvPicPr>
        <p:blipFill>
          <a:blip r:embed="rId3"/>
          <a:stretch>
            <a:fillRect/>
          </a:stretch>
        </p:blipFill>
        <p:spPr>
          <a:xfrm>
            <a:off x="4869767" y="1485901"/>
            <a:ext cx="3850163" cy="5106998"/>
          </a:xfrm>
          <a:prstGeom prst="rect">
            <a:avLst/>
          </a:prstGeom>
        </p:spPr>
      </p:pic>
    </p:spTree>
    <p:extLst>
      <p:ext uri="{BB962C8B-B14F-4D97-AF65-F5344CB8AC3E}">
        <p14:creationId xmlns:p14="http://schemas.microsoft.com/office/powerpoint/2010/main" val="4159726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299" y="1485900"/>
            <a:ext cx="8611153" cy="5168900"/>
          </a:xfrm>
        </p:spPr>
        <p:txBody>
          <a:bodyPr/>
          <a:lstStyle/>
          <a:p>
            <a:pPr algn="just">
              <a:lnSpc>
                <a:spcPct val="110000"/>
              </a:lnSpc>
              <a:spcBef>
                <a:spcPts val="0"/>
              </a:spcBef>
            </a:pPr>
            <a:r>
              <a:rPr lang="en-US" sz="1800" b="1" dirty="0" smtClean="0"/>
              <a:t>So sánh strings: </a:t>
            </a:r>
            <a:r>
              <a:rPr lang="en-US" sz="1800" dirty="0" smtClean="0"/>
              <a:t>kiểm tra xem strings trên đĩa (image) với trên bộ nhớ</a:t>
            </a:r>
            <a:endParaRPr lang="en-US" sz="1800" dirty="0"/>
          </a:p>
          <a:p>
            <a:pPr algn="just">
              <a:lnSpc>
                <a:spcPct val="110000"/>
              </a:lnSpc>
              <a:spcBef>
                <a:spcPts val="0"/>
              </a:spcBef>
            </a:pPr>
            <a:r>
              <a:rPr lang="en-US" sz="1800" b="1" dirty="0" smtClean="0"/>
              <a:t>Sử dụng </a:t>
            </a:r>
            <a:r>
              <a:rPr lang="vi-VN" sz="1800" b="1" dirty="0"/>
              <a:t>Dependency Walker </a:t>
            </a:r>
            <a:r>
              <a:rPr lang="vi-VN" sz="1800" b="1" dirty="0" smtClean="0"/>
              <a:t>(depends.exe):</a:t>
            </a:r>
            <a:r>
              <a:rPr lang="en-US" sz="1800" b="1" dirty="0" smtClean="0"/>
              <a:t> </a:t>
            </a:r>
          </a:p>
          <a:p>
            <a:pPr lvl="1" algn="just">
              <a:lnSpc>
                <a:spcPct val="110000"/>
              </a:lnSpc>
              <a:spcBef>
                <a:spcPts val="0"/>
              </a:spcBef>
            </a:pPr>
            <a:r>
              <a:rPr lang="en-US" sz="1800" dirty="0" smtClean="0"/>
              <a:t>sử dụng khi tìm thấy một DLL độc hại và muốn kiểm tra xem có tiến trình nào đang dùng không. </a:t>
            </a:r>
          </a:p>
          <a:p>
            <a:pPr lvl="1" algn="just">
              <a:lnSpc>
                <a:spcPct val="110000"/>
              </a:lnSpc>
              <a:spcBef>
                <a:spcPts val="0"/>
              </a:spcBef>
            </a:pPr>
            <a:r>
              <a:rPr lang="vi-VN" sz="1800" dirty="0"/>
              <a:t>Để xác định xem một DLL có được tải vào một tiến trình sau khi tiến trình đã được khởi động hay </a:t>
            </a:r>
            <a:r>
              <a:rPr lang="vi-VN" sz="1800" dirty="0" smtClean="0"/>
              <a:t>không bằng cách so </a:t>
            </a:r>
            <a:r>
              <a:rPr lang="vi-VN" sz="1800" dirty="0"/>
              <a:t>sánh danh sách DLL trong Process Explorer với các DLL được hiển thị trong Dependency Walker.</a:t>
            </a:r>
            <a:endParaRPr lang="en-US" sz="1800" dirty="0" smtClean="0"/>
          </a:p>
        </p:txBody>
      </p:sp>
      <p:pic>
        <p:nvPicPr>
          <p:cNvPr id="5" name="Picture 4"/>
          <p:cNvPicPr>
            <a:picLocks noChangeAspect="1"/>
          </p:cNvPicPr>
          <p:nvPr/>
        </p:nvPicPr>
        <p:blipFill>
          <a:blip r:embed="rId3"/>
          <a:stretch>
            <a:fillRect/>
          </a:stretch>
        </p:blipFill>
        <p:spPr>
          <a:xfrm>
            <a:off x="1626752" y="3673316"/>
            <a:ext cx="5539608" cy="3085293"/>
          </a:xfrm>
          <a:prstGeom prst="rect">
            <a:avLst/>
          </a:prstGeom>
        </p:spPr>
      </p:pic>
    </p:spTree>
    <p:extLst>
      <p:ext uri="{BB962C8B-B14F-4D97-AF65-F5344CB8AC3E}">
        <p14:creationId xmlns:p14="http://schemas.microsoft.com/office/powerpoint/2010/main" val="1540857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241299" y="1485900"/>
            <a:ext cx="8611153" cy="5168900"/>
          </a:xfrm>
        </p:spPr>
        <p:txBody>
          <a:bodyPr/>
          <a:lstStyle/>
          <a:p>
            <a:pPr algn="just">
              <a:lnSpc>
                <a:spcPct val="110000"/>
              </a:lnSpc>
              <a:spcBef>
                <a:spcPts val="0"/>
              </a:spcBef>
            </a:pPr>
            <a:r>
              <a:rPr lang="en-US" sz="1800" b="1" dirty="0"/>
              <a:t>Faking a </a:t>
            </a:r>
            <a:r>
              <a:rPr lang="en-US" sz="1800" b="1" dirty="0" smtClean="0"/>
              <a:t>network: </a:t>
            </a:r>
            <a:r>
              <a:rPr lang="en-US" sz="1800" dirty="0" smtClean="0"/>
              <a:t>tạo một mạng giả để phân tích mã độc, bao gồm đầy đủ các thông số về DNS, IP, Packet signatures nhưng không có kết nối mạng</a:t>
            </a:r>
          </a:p>
          <a:p>
            <a:pPr algn="just">
              <a:lnSpc>
                <a:spcPct val="110000"/>
              </a:lnSpc>
              <a:spcBef>
                <a:spcPts val="0"/>
              </a:spcBef>
            </a:pPr>
            <a:r>
              <a:rPr lang="en-US" sz="1800" b="1" dirty="0" smtClean="0"/>
              <a:t>Sử dụng </a:t>
            </a:r>
            <a:r>
              <a:rPr lang="en-US" sz="1800" b="1" dirty="0" err="1" smtClean="0"/>
              <a:t>ApateDNS</a:t>
            </a:r>
            <a:r>
              <a:rPr lang="en-US" sz="1800" b="1" dirty="0" smtClean="0"/>
              <a:t>: </a:t>
            </a:r>
            <a:endParaRPr lang="vi-VN" sz="1800" b="1" dirty="0" smtClean="0"/>
          </a:p>
          <a:p>
            <a:pPr lvl="1" algn="just">
              <a:lnSpc>
                <a:spcPct val="110000"/>
              </a:lnSpc>
              <a:spcBef>
                <a:spcPts val="0"/>
              </a:spcBef>
            </a:pPr>
            <a:r>
              <a:rPr lang="vi-VN" sz="1800" dirty="0" smtClean="0"/>
              <a:t>Giả </a:t>
            </a:r>
            <a:r>
              <a:rPr lang="vi-VN" sz="1800" dirty="0"/>
              <a:t>mạo các phản hồi DNS đến một địa chỉ IP được người dùng chỉ định bằng cách lắng nghe trên cổng UDP 53 trên máy cục bộ</a:t>
            </a:r>
            <a:r>
              <a:rPr lang="vi-VN" sz="1800" dirty="0" smtClean="0"/>
              <a:t>.</a:t>
            </a:r>
          </a:p>
          <a:p>
            <a:pPr lvl="1" algn="just">
              <a:lnSpc>
                <a:spcPct val="110000"/>
              </a:lnSpc>
              <a:spcBef>
                <a:spcPts val="0"/>
              </a:spcBef>
            </a:pPr>
            <a:r>
              <a:rPr lang="en-US" sz="1800" dirty="0" smtClean="0"/>
              <a:t>Phản hồi các </a:t>
            </a:r>
            <a:r>
              <a:rPr lang="en-US" sz="1800" dirty="0"/>
              <a:t>yêu cầu DNS bằng cách thiết lập phản hồi DNS </a:t>
            </a:r>
            <a:r>
              <a:rPr lang="en-US" sz="1800" dirty="0" smtClean="0"/>
              <a:t>về </a:t>
            </a:r>
            <a:r>
              <a:rPr lang="en-US" sz="1800" dirty="0"/>
              <a:t>một địa chỉ </a:t>
            </a:r>
            <a:r>
              <a:rPr lang="en-US" sz="1800" dirty="0" smtClean="0"/>
              <a:t>IP được chỉ </a:t>
            </a:r>
            <a:r>
              <a:rPr lang="en-US" sz="1800" dirty="0"/>
              <a:t>định</a:t>
            </a:r>
            <a:r>
              <a:rPr lang="en-US" sz="1800" dirty="0" smtClean="0"/>
              <a:t>.</a:t>
            </a:r>
            <a:endParaRPr lang="en-US" sz="1800" dirty="0"/>
          </a:p>
          <a:p>
            <a:pPr marL="228600" lvl="1" indent="-228600" algn="just">
              <a:lnSpc>
                <a:spcPct val="110000"/>
              </a:lnSpc>
              <a:spcBef>
                <a:spcPts val="0"/>
              </a:spcBef>
              <a:buFont typeface="Arial" panose="020B0604020202020204" pitchFamily="34" charset="0"/>
              <a:buChar char="•"/>
            </a:pPr>
            <a:r>
              <a:rPr lang="en-US" sz="1800" b="1" dirty="0" smtClean="0"/>
              <a:t>Các bước thực hiện</a:t>
            </a:r>
          </a:p>
          <a:p>
            <a:pPr marL="342900" lvl="1" indent="-342900" algn="just">
              <a:lnSpc>
                <a:spcPct val="110000"/>
              </a:lnSpc>
              <a:spcBef>
                <a:spcPts val="0"/>
              </a:spcBef>
              <a:buAutoNum type="arabicPeriod"/>
            </a:pPr>
            <a:r>
              <a:rPr lang="en-US" sz="1800" dirty="0" smtClean="0"/>
              <a:t>Set IP</a:t>
            </a:r>
          </a:p>
          <a:p>
            <a:pPr marL="342900" lvl="1" indent="-342900" algn="just">
              <a:lnSpc>
                <a:spcPct val="110000"/>
              </a:lnSpc>
              <a:spcBef>
                <a:spcPts val="0"/>
              </a:spcBef>
              <a:buAutoNum type="arabicPeriod"/>
            </a:pPr>
            <a:r>
              <a:rPr lang="en-US" sz="1800" dirty="0" smtClean="0"/>
              <a:t>Select interface</a:t>
            </a:r>
          </a:p>
          <a:p>
            <a:pPr marL="342900" lvl="1" indent="-342900" algn="just">
              <a:lnSpc>
                <a:spcPct val="110000"/>
              </a:lnSpc>
              <a:spcBef>
                <a:spcPts val="0"/>
              </a:spcBef>
              <a:buAutoNum type="arabicPeriod"/>
            </a:pPr>
            <a:r>
              <a:rPr lang="en-US" sz="1800" dirty="0" smtClean="0"/>
              <a:t>Start server</a:t>
            </a:r>
          </a:p>
          <a:p>
            <a:pPr marL="342900" lvl="1" indent="-342900" algn="just">
              <a:lnSpc>
                <a:spcPct val="110000"/>
              </a:lnSpc>
              <a:spcBef>
                <a:spcPts val="0"/>
              </a:spcBef>
              <a:buAutoNum type="arabicPeriod"/>
            </a:pPr>
            <a:r>
              <a:rPr lang="en-US" sz="1800" dirty="0" smtClean="0"/>
              <a:t>Run Malware</a:t>
            </a:r>
          </a:p>
          <a:p>
            <a:pPr marL="342900" lvl="1" indent="-342900" algn="just">
              <a:lnSpc>
                <a:spcPct val="110000"/>
              </a:lnSpc>
              <a:spcBef>
                <a:spcPts val="0"/>
              </a:spcBef>
              <a:buAutoNum type="arabicPeriod"/>
            </a:pPr>
            <a:r>
              <a:rPr lang="en-US" sz="1800" dirty="0" smtClean="0"/>
              <a:t>Watch as DNS requests appear</a:t>
            </a:r>
            <a:endParaRPr lang="vi-VN" sz="1800" dirty="0"/>
          </a:p>
          <a:p>
            <a:pPr marL="502920" lvl="1" indent="0" algn="just">
              <a:lnSpc>
                <a:spcPct val="110000"/>
              </a:lnSpc>
              <a:spcBef>
                <a:spcPts val="0"/>
              </a:spcBef>
              <a:buNone/>
            </a:pPr>
            <a:endParaRPr lang="en-US" sz="1800" dirty="0" smtClean="0"/>
          </a:p>
        </p:txBody>
      </p:sp>
      <p:pic>
        <p:nvPicPr>
          <p:cNvPr id="6" name="Picture 2" descr="Image result for apated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915" y="3381849"/>
            <a:ext cx="4511008" cy="327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6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vi-VN" sz="3600" dirty="0" smtClean="0"/>
              <a:t>Giới thiệu</a:t>
            </a:r>
            <a:endParaRPr lang="vi-VN" sz="3200" dirty="0"/>
          </a:p>
        </p:txBody>
      </p:sp>
      <p:sp>
        <p:nvSpPr>
          <p:cNvPr id="5123" name="Content Placeholder 2"/>
          <p:cNvSpPr>
            <a:spLocks noGrp="1"/>
          </p:cNvSpPr>
          <p:nvPr>
            <p:ph sz="quarter" idx="1"/>
          </p:nvPr>
        </p:nvSpPr>
        <p:spPr bwMode="auto">
          <a:xfrm>
            <a:off x="502314" y="1489373"/>
            <a:ext cx="8021926" cy="5269475"/>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fr-FR" sz="2400" b="1" dirty="0" smtClean="0"/>
              <a:t>Phân </a:t>
            </a:r>
            <a:r>
              <a:rPr lang="fr-FR" sz="2400" b="1" dirty="0"/>
              <a:t>tích mã độc dựa trên kỹ thuật phân tích </a:t>
            </a:r>
            <a:r>
              <a:rPr lang="vi-VN" sz="2400" b="1" dirty="0" smtClean="0"/>
              <a:t>động</a:t>
            </a:r>
            <a:r>
              <a:rPr lang="fr-FR" sz="2400" b="1" dirty="0" smtClean="0"/>
              <a:t> </a:t>
            </a:r>
            <a:endParaRPr lang="vi-VN" sz="2400" b="1" dirty="0"/>
          </a:p>
          <a:p>
            <a:pPr marL="0" indent="0">
              <a:buNone/>
            </a:pPr>
            <a:r>
              <a:rPr lang="vi-VN" sz="2400" dirty="0" smtClean="0"/>
              <a:t>	1. </a:t>
            </a:r>
            <a:r>
              <a:rPr lang="en-AU" sz="2400" dirty="0" smtClean="0"/>
              <a:t>Tổng </a:t>
            </a:r>
            <a:r>
              <a:rPr lang="en-AU" sz="2400" dirty="0"/>
              <a:t>quan về phân tích </a:t>
            </a:r>
            <a:r>
              <a:rPr lang="vi-VN" sz="2400" dirty="0" smtClean="0"/>
              <a:t>động</a:t>
            </a:r>
            <a:r>
              <a:rPr lang="en-AU" sz="2400" dirty="0" smtClean="0"/>
              <a:t> </a:t>
            </a:r>
            <a:endParaRPr lang="vi-VN" sz="2400" dirty="0"/>
          </a:p>
          <a:p>
            <a:pPr marL="0" indent="0">
              <a:buNone/>
            </a:pPr>
            <a:r>
              <a:rPr lang="vi-VN" sz="2400" dirty="0"/>
              <a:t>	</a:t>
            </a:r>
            <a:r>
              <a:rPr lang="vi-VN" sz="2400" dirty="0" smtClean="0"/>
              <a:t>2. Một </a:t>
            </a:r>
            <a:r>
              <a:rPr lang="vi-VN" sz="2400" dirty="0"/>
              <a:t>số công cụ phân tích </a:t>
            </a:r>
            <a:r>
              <a:rPr lang="vi-VN" sz="2400" dirty="0" smtClean="0"/>
              <a:t>động </a:t>
            </a:r>
            <a:r>
              <a:rPr lang="vi-VN" sz="2400" dirty="0"/>
              <a:t>phổ biến </a:t>
            </a:r>
          </a:p>
          <a:p>
            <a:pPr marL="0" indent="0">
              <a:buNone/>
            </a:pPr>
            <a:r>
              <a:rPr lang="vi-VN" sz="2400" dirty="0"/>
              <a:t>	</a:t>
            </a:r>
            <a:r>
              <a:rPr lang="vi-VN" sz="2400" dirty="0" smtClean="0"/>
              <a:t>3. </a:t>
            </a:r>
            <a:r>
              <a:rPr lang="en-AU" sz="2400" dirty="0" err="1" smtClean="0"/>
              <a:t>Quy</a:t>
            </a:r>
            <a:r>
              <a:rPr lang="en-AU" sz="2400" dirty="0" smtClean="0"/>
              <a:t> </a:t>
            </a:r>
            <a:r>
              <a:rPr lang="en-AU" sz="2400" dirty="0" err="1"/>
              <a:t>trình</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endParaRPr lang="vi-VN" sz="2400" dirty="0"/>
          </a:p>
          <a:p>
            <a:pPr marL="0" indent="0">
              <a:buNone/>
            </a:pPr>
            <a:r>
              <a:rPr lang="vi-VN" sz="2400" dirty="0"/>
              <a:t>	</a:t>
            </a:r>
            <a:r>
              <a:rPr lang="vi-VN" sz="2400" dirty="0" smtClean="0"/>
              <a:t>4.</a:t>
            </a:r>
            <a:r>
              <a:rPr lang="en-AU" sz="2400" dirty="0" smtClean="0"/>
              <a:t> </a:t>
            </a:r>
            <a:r>
              <a:rPr lang="en-AU" sz="2400" dirty="0" err="1"/>
              <a:t>Đánh</a:t>
            </a:r>
            <a:r>
              <a:rPr lang="en-AU" sz="2400" dirty="0"/>
              <a:t> </a:t>
            </a:r>
            <a:r>
              <a:rPr lang="en-AU" sz="2400" dirty="0" err="1"/>
              <a:t>giá</a:t>
            </a:r>
            <a:r>
              <a:rPr lang="en-AU" sz="2400" dirty="0"/>
              <a:t> </a:t>
            </a:r>
            <a:r>
              <a:rPr lang="en-AU" sz="2400" dirty="0" err="1"/>
              <a:t>về</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endParaRPr lang="vi-VN" sz="2400" dirty="0"/>
          </a:p>
          <a:p>
            <a:pPr marL="0" indent="0">
              <a:buNone/>
            </a:pPr>
            <a:r>
              <a:rPr lang="vi-VN" sz="2400" dirty="0"/>
              <a:t>	</a:t>
            </a:r>
            <a:r>
              <a:rPr lang="vi-VN" sz="2400" dirty="0" smtClean="0"/>
              <a:t>5.</a:t>
            </a:r>
            <a:r>
              <a:rPr lang="en-AU" sz="2400" dirty="0" smtClean="0"/>
              <a:t> </a:t>
            </a:r>
            <a:r>
              <a:rPr lang="en-AU" sz="2400" dirty="0" err="1"/>
              <a:t>Thực</a:t>
            </a:r>
            <a:r>
              <a:rPr lang="en-AU" sz="2400" dirty="0"/>
              <a:t> </a:t>
            </a:r>
            <a:r>
              <a:rPr lang="en-AU" sz="2400" dirty="0" err="1"/>
              <a:t>hành</a:t>
            </a:r>
            <a:r>
              <a:rPr lang="en-AU" sz="2400" dirty="0"/>
              <a:t> </a:t>
            </a:r>
            <a:r>
              <a:rPr lang="en-AU" sz="2400" dirty="0" err="1"/>
              <a:t>phân</a:t>
            </a:r>
            <a:r>
              <a:rPr lang="en-AU" sz="2400" dirty="0"/>
              <a:t> </a:t>
            </a:r>
            <a:r>
              <a:rPr lang="en-AU" sz="2400" dirty="0" err="1"/>
              <a:t>tích</a:t>
            </a:r>
            <a:r>
              <a:rPr lang="en-AU" sz="2400" dirty="0"/>
              <a:t> </a:t>
            </a:r>
            <a:r>
              <a:rPr lang="en-AU" sz="2400" dirty="0" err="1"/>
              <a:t>tĩnh</a:t>
            </a:r>
            <a:r>
              <a:rPr lang="en-AU" sz="2400" dirty="0"/>
              <a:t> </a:t>
            </a:r>
            <a:r>
              <a:rPr lang="en-AU" sz="2400" dirty="0" err="1"/>
              <a:t>sử</a:t>
            </a:r>
            <a:r>
              <a:rPr lang="en-AU" sz="2400" dirty="0"/>
              <a:t> </a:t>
            </a:r>
            <a:r>
              <a:rPr lang="en-AU" sz="2400" dirty="0" err="1"/>
              <a:t>dụng</a:t>
            </a:r>
            <a:r>
              <a:rPr lang="en-AU" sz="2400" dirty="0"/>
              <a:t> </a:t>
            </a:r>
            <a:r>
              <a:rPr lang="en-AU" sz="2400" dirty="0" err="1"/>
              <a:t>công</a:t>
            </a:r>
            <a:r>
              <a:rPr lang="en-AU" sz="2400" dirty="0"/>
              <a:t> </a:t>
            </a:r>
            <a:r>
              <a:rPr lang="en-AU" sz="2400" dirty="0" err="1"/>
              <a:t>cụ</a:t>
            </a:r>
            <a:r>
              <a:rPr lang="en-AU" sz="2400" dirty="0"/>
              <a:t> </a:t>
            </a:r>
            <a:endParaRPr lang="vi-VN" sz="2400" dirty="0"/>
          </a:p>
          <a:p>
            <a:pPr marL="0" indent="0">
              <a:buNone/>
            </a:pPr>
            <a:r>
              <a:rPr lang="vi-VN" sz="2400" dirty="0" smtClean="0"/>
              <a:t>	</a:t>
            </a:r>
            <a:r>
              <a:rPr lang="vi-VN" sz="2400" dirty="0"/>
              <a:t>	</a:t>
            </a:r>
            <a:r>
              <a:rPr lang="vi-VN" sz="2400" dirty="0" smtClean="0"/>
              <a:t>5.1 </a:t>
            </a:r>
            <a:r>
              <a:rPr lang="vi-VN" sz="2400" dirty="0"/>
              <a:t>chuẩn bị môi trường thực nghiệm</a:t>
            </a:r>
          </a:p>
          <a:p>
            <a:pPr marL="0" indent="0">
              <a:buNone/>
            </a:pPr>
            <a:r>
              <a:rPr lang="vi-VN" sz="2400" dirty="0" smtClean="0"/>
              <a:t>		5.2 </a:t>
            </a:r>
            <a:r>
              <a:rPr lang="vi-VN" sz="2400" dirty="0"/>
              <a:t>chuẩn bị mã độc, chạy</a:t>
            </a:r>
            <a:endParaRPr lang="en-US" sz="2400" dirty="0"/>
          </a:p>
        </p:txBody>
      </p:sp>
    </p:spTree>
    <p:extLst>
      <p:ext uri="{BB962C8B-B14F-4D97-AF65-F5344CB8AC3E}">
        <p14:creationId xmlns:p14="http://schemas.microsoft.com/office/powerpoint/2010/main" val="3122310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108777" y="1487557"/>
            <a:ext cx="8902701" cy="5168900"/>
          </a:xfrm>
        </p:spPr>
        <p:txBody>
          <a:bodyPr/>
          <a:lstStyle/>
          <a:p>
            <a:r>
              <a:rPr lang="en-US" sz="1800" b="1" dirty="0" smtClean="0"/>
              <a:t>Giám sát mạng với </a:t>
            </a:r>
            <a:r>
              <a:rPr lang="en-US" sz="1800" b="1" dirty="0" err="1" smtClean="0"/>
              <a:t>Netcat</a:t>
            </a:r>
            <a:r>
              <a:rPr lang="en-US" sz="1800" b="1" dirty="0" smtClean="0"/>
              <a:t>: </a:t>
            </a:r>
            <a:r>
              <a:rPr lang="en-US" sz="1800" dirty="0">
                <a:latin typeface="Arial" panose="020B0604020202020204" pitchFamily="34" charset="0"/>
                <a:cs typeface="Arial" panose="020B0604020202020204" pitchFamily="34" charset="0"/>
              </a:rPr>
              <a:t>Port scanning, Tunneling, </a:t>
            </a:r>
            <a:r>
              <a:rPr lang="en-US" sz="1800" dirty="0" err="1">
                <a:latin typeface="Arial" panose="020B0604020202020204" pitchFamily="34" charset="0"/>
                <a:cs typeface="Arial" panose="020B0604020202020204" pitchFamily="34" charset="0"/>
              </a:rPr>
              <a:t>Proxying</a:t>
            </a:r>
            <a:r>
              <a:rPr lang="en-US" sz="1800" dirty="0">
                <a:latin typeface="Arial" panose="020B0604020202020204" pitchFamily="34" charset="0"/>
                <a:cs typeface="Arial" panose="020B0604020202020204" pitchFamily="34" charset="0"/>
              </a:rPr>
              <a:t>, Port </a:t>
            </a:r>
            <a:r>
              <a:rPr lang="en-US" sz="1800" dirty="0" smtClean="0">
                <a:latin typeface="Arial" panose="020B0604020202020204" pitchFamily="34" charset="0"/>
                <a:cs typeface="Arial" panose="020B0604020202020204" pitchFamily="34" charset="0"/>
              </a:rPr>
              <a:t>forwarding… </a:t>
            </a:r>
            <a:r>
              <a:rPr lang="en-US" sz="1800" dirty="0" smtClean="0"/>
              <a:t>Cấu hình: sever – listen mode; client – connect mode</a:t>
            </a:r>
            <a:endParaRPr lang="en-US" sz="1800" dirty="0"/>
          </a:p>
          <a:p>
            <a:pPr marL="502920" lvl="1" indent="0" algn="just">
              <a:lnSpc>
                <a:spcPct val="110000"/>
              </a:lnSpc>
              <a:spcBef>
                <a:spcPts val="0"/>
              </a:spcBef>
              <a:buNone/>
            </a:pPr>
            <a:endParaRPr lang="en-US" sz="1800" dirty="0" smtClean="0"/>
          </a:p>
        </p:txBody>
      </p:sp>
      <p:sp>
        <p:nvSpPr>
          <p:cNvPr id="7" name="TextBox 6"/>
          <p:cNvSpPr txBox="1"/>
          <p:nvPr/>
        </p:nvSpPr>
        <p:spPr>
          <a:xfrm>
            <a:off x="486483" y="2589663"/>
            <a:ext cx="1883943" cy="369332"/>
          </a:xfrm>
          <a:prstGeom prst="rect">
            <a:avLst/>
          </a:prstGeom>
          <a:solidFill>
            <a:schemeClr val="tx2">
              <a:lumMod val="20000"/>
              <a:lumOff val="80000"/>
            </a:schemeClr>
          </a:solidFill>
          <a:ln>
            <a:solidFill>
              <a:srgbClr val="00B05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008080"/>
                </a:solidFill>
                <a:latin typeface="Arial" panose="020B0604020202020204" pitchFamily="34" charset="0"/>
                <a:cs typeface="Arial" panose="020B0604020202020204" pitchFamily="34" charset="0"/>
              </a:rPr>
              <a:t>C:\&gt; </a:t>
            </a:r>
            <a:r>
              <a:rPr lang="en-US" dirty="0" err="1" smtClean="0">
                <a:solidFill>
                  <a:srgbClr val="008080"/>
                </a:solidFill>
                <a:latin typeface="Arial" panose="020B0604020202020204" pitchFamily="34" charset="0"/>
                <a:cs typeface="Arial" panose="020B0604020202020204" pitchFamily="34" charset="0"/>
              </a:rPr>
              <a:t>nc</a:t>
            </a:r>
            <a:r>
              <a:rPr lang="en-US" dirty="0" smtClean="0">
                <a:solidFill>
                  <a:srgbClr val="008080"/>
                </a:solidFill>
                <a:latin typeface="Arial" panose="020B0604020202020204" pitchFamily="34" charset="0"/>
                <a:cs typeface="Arial" panose="020B0604020202020204" pitchFamily="34" charset="0"/>
              </a:rPr>
              <a:t> –l –p 80</a:t>
            </a:r>
            <a:endParaRPr lang="en-US" b="1" i="1" dirty="0">
              <a:solidFill>
                <a:srgbClr val="008080"/>
              </a:solidFill>
              <a:latin typeface="Arial" panose="020B0604020202020204" pitchFamily="34" charset="0"/>
              <a:cs typeface="Arial" panose="020B0604020202020204" pitchFamily="34" charset="0"/>
            </a:endParaRPr>
          </a:p>
        </p:txBody>
      </p:sp>
      <p:cxnSp>
        <p:nvCxnSpPr>
          <p:cNvPr id="8" name="Straight Connector 7"/>
          <p:cNvCxnSpPr/>
          <p:nvPr/>
        </p:nvCxnSpPr>
        <p:spPr>
          <a:xfrm>
            <a:off x="3061305" y="2589663"/>
            <a:ext cx="0" cy="1010688"/>
          </a:xfrm>
          <a:prstGeom prst="line">
            <a:avLst/>
          </a:prstGeom>
          <a:ln w="57150">
            <a:solidFill>
              <a:srgbClr val="00A7E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66278" y="2412959"/>
            <a:ext cx="4444484" cy="13388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dirty="0" err="1" smtClean="0">
                <a:solidFill>
                  <a:schemeClr val="tx1">
                    <a:lumMod val="50000"/>
                  </a:schemeClr>
                </a:solidFill>
                <a:latin typeface="Arial" panose="020B0604020202020204" pitchFamily="34" charset="0"/>
                <a:cs typeface="Arial" panose="020B0604020202020204" pitchFamily="34" charset="0"/>
              </a:rPr>
              <a:t>nc</a:t>
            </a:r>
            <a:r>
              <a:rPr lang="en-US" dirty="0" smtClean="0">
                <a:solidFill>
                  <a:schemeClr val="tx1">
                    <a:lumMod val="50000"/>
                  </a:schemeClr>
                </a:solidFill>
                <a:latin typeface="Arial" panose="020B0604020202020204" pitchFamily="34" charset="0"/>
                <a:cs typeface="Arial" panose="020B0604020202020204" pitchFamily="34" charset="0"/>
              </a:rPr>
              <a:t>: required to listen on a port</a:t>
            </a:r>
          </a:p>
          <a:p>
            <a:pPr marL="285750" indent="-285750">
              <a:lnSpc>
                <a:spcPct val="150000"/>
              </a:lnSpc>
              <a:buFont typeface="Wingdings" panose="05000000000000000000" pitchFamily="2" charset="2"/>
              <a:buChar char="§"/>
            </a:pPr>
            <a:r>
              <a:rPr lang="en-US" dirty="0" smtClean="0">
                <a:solidFill>
                  <a:schemeClr val="tx1">
                    <a:lumMod val="50000"/>
                  </a:schemeClr>
                </a:solidFill>
                <a:latin typeface="Arial" panose="020B0604020202020204" pitchFamily="34" charset="0"/>
                <a:cs typeface="Arial" panose="020B0604020202020204" pitchFamily="34" charset="0"/>
              </a:rPr>
              <a:t>-l: listen</a:t>
            </a:r>
          </a:p>
          <a:p>
            <a:pPr marL="285750" indent="-285750">
              <a:lnSpc>
                <a:spcPct val="150000"/>
              </a:lnSpc>
              <a:buFont typeface="Wingdings" panose="05000000000000000000" pitchFamily="2" charset="2"/>
              <a:buChar char="§"/>
            </a:pPr>
            <a:r>
              <a:rPr lang="en-US" dirty="0" smtClean="0">
                <a:solidFill>
                  <a:schemeClr val="tx1">
                    <a:lumMod val="50000"/>
                  </a:schemeClr>
                </a:solidFill>
                <a:latin typeface="Arial" panose="020B0604020202020204" pitchFamily="34" charset="0"/>
                <a:cs typeface="Arial" panose="020B0604020202020204" pitchFamily="34" charset="0"/>
              </a:rPr>
              <a:t>-p: port number</a:t>
            </a:r>
          </a:p>
        </p:txBody>
      </p:sp>
      <p:pic>
        <p:nvPicPr>
          <p:cNvPr id="10" name="Picture 9"/>
          <p:cNvPicPr>
            <a:picLocks noChangeAspect="1"/>
          </p:cNvPicPr>
          <p:nvPr/>
        </p:nvPicPr>
        <p:blipFill>
          <a:blip r:embed="rId3"/>
          <a:stretch>
            <a:fillRect/>
          </a:stretch>
        </p:blipFill>
        <p:spPr>
          <a:xfrm>
            <a:off x="138979" y="4377570"/>
            <a:ext cx="5334169" cy="2428624"/>
          </a:xfrm>
          <a:prstGeom prst="rect">
            <a:avLst/>
          </a:prstGeom>
        </p:spPr>
      </p:pic>
      <p:sp>
        <p:nvSpPr>
          <p:cNvPr id="11" name="Rectangle 10"/>
          <p:cNvSpPr/>
          <p:nvPr/>
        </p:nvSpPr>
        <p:spPr>
          <a:xfrm>
            <a:off x="108777" y="3636967"/>
            <a:ext cx="8902701" cy="646331"/>
          </a:xfrm>
          <a:prstGeom prst="rect">
            <a:avLst/>
          </a:prstGeom>
        </p:spPr>
        <p:txBody>
          <a:bodyPr wrap="square">
            <a:spAutoFit/>
          </a:bodyPr>
          <a:lstStyle/>
          <a:p>
            <a:r>
              <a:rPr lang="vi-VN" dirty="0">
                <a:solidFill>
                  <a:schemeClr val="tx1">
                    <a:lumMod val="50000"/>
                  </a:schemeClr>
                </a:solidFill>
                <a:latin typeface="-apple-system"/>
              </a:rPr>
              <a:t>Phần mềm độc hại kết nối đến trình nghe Netcat </a:t>
            </a:r>
            <a:r>
              <a:rPr lang="vi-VN" dirty="0" smtClean="0">
                <a:solidFill>
                  <a:schemeClr val="tx1">
                    <a:lumMod val="50000"/>
                  </a:schemeClr>
                </a:solidFill>
                <a:latin typeface="-apple-system"/>
              </a:rPr>
              <a:t>vì đang </a:t>
            </a:r>
            <a:r>
              <a:rPr lang="vi-VN" dirty="0">
                <a:solidFill>
                  <a:schemeClr val="tx1">
                    <a:lumMod val="50000"/>
                  </a:schemeClr>
                </a:solidFill>
                <a:latin typeface="-apple-system"/>
              </a:rPr>
              <a:t>sử dụng ApateDNS để chuyển hướng</a:t>
            </a:r>
            <a:endParaRPr lang="vi-VN" dirty="0">
              <a:solidFill>
                <a:schemeClr val="tx1">
                  <a:lumMod val="50000"/>
                </a:schemeClr>
              </a:solidFill>
            </a:endParaRPr>
          </a:p>
        </p:txBody>
      </p:sp>
    </p:spTree>
    <p:extLst>
      <p:ext uri="{BB962C8B-B14F-4D97-AF65-F5344CB8AC3E}">
        <p14:creationId xmlns:p14="http://schemas.microsoft.com/office/powerpoint/2010/main" val="45544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108777" y="1487557"/>
            <a:ext cx="8902701" cy="5168900"/>
          </a:xfrm>
        </p:spPr>
        <p:txBody>
          <a:bodyPr/>
          <a:lstStyle/>
          <a:p>
            <a:r>
              <a:rPr lang="en-US" sz="1800" b="1" dirty="0" smtClean="0"/>
              <a:t>Giám sát dữ liệu mạng </a:t>
            </a:r>
            <a:r>
              <a:rPr lang="en-US" sz="1800" b="1" dirty="0"/>
              <a:t>với Wireshark: </a:t>
            </a:r>
            <a:r>
              <a:rPr lang="vi-VN" sz="1800" dirty="0">
                <a:cs typeface="Arial" panose="020B0604020202020204" pitchFamily="34" charset="0"/>
              </a:rPr>
              <a:t>Để hiểu kênh giao tiếp được sử dụng bởi phần mềm độc </a:t>
            </a:r>
            <a:r>
              <a:rPr lang="vi-VN" sz="1800" dirty="0" smtClean="0">
                <a:cs typeface="Arial" panose="020B0604020202020204" pitchFamily="34" charset="0"/>
              </a:rPr>
              <a:t>hại</a:t>
            </a:r>
            <a:r>
              <a:rPr lang="vi-VN" sz="1800" dirty="0">
                <a:cs typeface="Arial" panose="020B0604020202020204" pitchFamily="34" charset="0"/>
              </a:rPr>
              <a:t>. Để giúp xác định các chỉ số dựa trên mạng</a:t>
            </a:r>
            <a:endParaRPr lang="en-US" sz="1800" dirty="0" smtClean="0"/>
          </a:p>
        </p:txBody>
      </p:sp>
      <p:pic>
        <p:nvPicPr>
          <p:cNvPr id="12" name="Picture 11"/>
          <p:cNvPicPr>
            <a:picLocks noChangeAspect="1"/>
          </p:cNvPicPr>
          <p:nvPr/>
        </p:nvPicPr>
        <p:blipFill>
          <a:blip r:embed="rId3"/>
          <a:stretch>
            <a:fillRect/>
          </a:stretch>
        </p:blipFill>
        <p:spPr>
          <a:xfrm>
            <a:off x="108776" y="2405375"/>
            <a:ext cx="5286490" cy="4138729"/>
          </a:xfrm>
          <a:prstGeom prst="rect">
            <a:avLst/>
          </a:prstGeom>
        </p:spPr>
      </p:pic>
      <p:sp>
        <p:nvSpPr>
          <p:cNvPr id="13" name="Oval 12"/>
          <p:cNvSpPr/>
          <p:nvPr/>
        </p:nvSpPr>
        <p:spPr>
          <a:xfrm>
            <a:off x="5604039" y="2528596"/>
            <a:ext cx="352927" cy="34668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mj-lt"/>
                <a:cs typeface="Arial" panose="020B0604020202020204" pitchFamily="34" charset="0"/>
              </a:rPr>
              <a:t>1</a:t>
            </a:r>
            <a:endParaRPr lang="en-US" sz="1600" b="1" dirty="0">
              <a:latin typeface="+mj-lt"/>
              <a:cs typeface="Arial" panose="020B0604020202020204" pitchFamily="34" charset="0"/>
            </a:endParaRPr>
          </a:p>
        </p:txBody>
      </p:sp>
      <p:sp>
        <p:nvSpPr>
          <p:cNvPr id="14" name="Oval 13"/>
          <p:cNvSpPr/>
          <p:nvPr/>
        </p:nvSpPr>
        <p:spPr>
          <a:xfrm>
            <a:off x="5620081" y="3291319"/>
            <a:ext cx="352927" cy="34668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mj-lt"/>
                <a:cs typeface="Arial" panose="020B0604020202020204" pitchFamily="34" charset="0"/>
              </a:rPr>
              <a:t>2</a:t>
            </a:r>
            <a:endParaRPr lang="en-US" sz="1600" b="1" dirty="0">
              <a:latin typeface="+mj-lt"/>
              <a:cs typeface="Arial" panose="020B0604020202020204" pitchFamily="34" charset="0"/>
            </a:endParaRPr>
          </a:p>
        </p:txBody>
      </p:sp>
      <p:sp>
        <p:nvSpPr>
          <p:cNvPr id="15" name="Rectangle 14"/>
          <p:cNvSpPr/>
          <p:nvPr/>
        </p:nvSpPr>
        <p:spPr>
          <a:xfrm>
            <a:off x="5973009" y="3297563"/>
            <a:ext cx="1525630" cy="338554"/>
          </a:xfrm>
          <a:prstGeom prst="rect">
            <a:avLst/>
          </a:prstGeom>
        </p:spPr>
        <p:txBody>
          <a:bodyPr wrap="square">
            <a:spAutoFit/>
          </a:bodyPr>
          <a:lstStyle/>
          <a:p>
            <a:r>
              <a:rPr lang="en-US" sz="1600" dirty="0" smtClean="0">
                <a:solidFill>
                  <a:srgbClr val="000000"/>
                </a:solidFill>
                <a:latin typeface="+mj-lt"/>
              </a:rPr>
              <a:t>Packet listing</a:t>
            </a:r>
            <a:endParaRPr lang="en-US" sz="1600" dirty="0">
              <a:latin typeface="+mj-lt"/>
            </a:endParaRPr>
          </a:p>
        </p:txBody>
      </p:sp>
      <p:sp>
        <p:nvSpPr>
          <p:cNvPr id="16" name="Oval 15"/>
          <p:cNvSpPr/>
          <p:nvPr/>
        </p:nvSpPr>
        <p:spPr>
          <a:xfrm>
            <a:off x="5620081" y="3869326"/>
            <a:ext cx="352927" cy="34668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cs typeface="Arial" panose="020B0604020202020204" pitchFamily="34" charset="0"/>
              </a:rPr>
              <a:t>3</a:t>
            </a:r>
          </a:p>
        </p:txBody>
      </p:sp>
      <p:sp>
        <p:nvSpPr>
          <p:cNvPr id="17" name="Rectangle 16"/>
          <p:cNvSpPr/>
          <p:nvPr/>
        </p:nvSpPr>
        <p:spPr>
          <a:xfrm>
            <a:off x="5973008" y="3871220"/>
            <a:ext cx="2859707" cy="344789"/>
          </a:xfrm>
          <a:prstGeom prst="rect">
            <a:avLst/>
          </a:prstGeom>
        </p:spPr>
        <p:txBody>
          <a:bodyPr wrap="square">
            <a:spAutoFit/>
          </a:bodyPr>
          <a:lstStyle/>
          <a:p>
            <a:r>
              <a:rPr lang="en-US" sz="1600" dirty="0" smtClean="0">
                <a:solidFill>
                  <a:srgbClr val="000000"/>
                </a:solidFill>
                <a:latin typeface="+mj-lt"/>
              </a:rPr>
              <a:t>Packet detail window</a:t>
            </a:r>
            <a:endParaRPr lang="en-US" sz="1600" dirty="0">
              <a:latin typeface="+mj-lt"/>
            </a:endParaRPr>
          </a:p>
        </p:txBody>
      </p:sp>
      <p:sp>
        <p:nvSpPr>
          <p:cNvPr id="18" name="Oval 17"/>
          <p:cNvSpPr/>
          <p:nvPr/>
        </p:nvSpPr>
        <p:spPr>
          <a:xfrm>
            <a:off x="5652165" y="4440124"/>
            <a:ext cx="352927" cy="34668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mj-lt"/>
                <a:cs typeface="Arial" panose="020B0604020202020204" pitchFamily="34" charset="0"/>
              </a:rPr>
              <a:t>4</a:t>
            </a:r>
            <a:endParaRPr lang="en-US" sz="1600" b="1" dirty="0">
              <a:latin typeface="+mj-lt"/>
              <a:cs typeface="Arial" panose="020B0604020202020204" pitchFamily="34" charset="0"/>
            </a:endParaRPr>
          </a:p>
        </p:txBody>
      </p:sp>
      <p:sp>
        <p:nvSpPr>
          <p:cNvPr id="19" name="Rectangle 18"/>
          <p:cNvSpPr/>
          <p:nvPr/>
        </p:nvSpPr>
        <p:spPr>
          <a:xfrm>
            <a:off x="5973008" y="4464667"/>
            <a:ext cx="4186722" cy="338554"/>
          </a:xfrm>
          <a:prstGeom prst="rect">
            <a:avLst/>
          </a:prstGeom>
        </p:spPr>
        <p:txBody>
          <a:bodyPr wrap="square">
            <a:spAutoFit/>
          </a:bodyPr>
          <a:lstStyle/>
          <a:p>
            <a:r>
              <a:rPr lang="en-US" sz="1600" dirty="0" smtClean="0">
                <a:solidFill>
                  <a:srgbClr val="000000"/>
                </a:solidFill>
                <a:latin typeface="+mj-lt"/>
              </a:rPr>
              <a:t>Hex window</a:t>
            </a:r>
            <a:endParaRPr lang="en-US" sz="1600" dirty="0">
              <a:latin typeface="+mj-lt"/>
            </a:endParaRPr>
          </a:p>
        </p:txBody>
      </p:sp>
      <p:sp>
        <p:nvSpPr>
          <p:cNvPr id="20" name="Rectangle 19"/>
          <p:cNvSpPr/>
          <p:nvPr/>
        </p:nvSpPr>
        <p:spPr>
          <a:xfrm>
            <a:off x="5590404" y="5086458"/>
            <a:ext cx="3242311" cy="1200329"/>
          </a:xfrm>
          <a:prstGeom prst="rect">
            <a:avLst/>
          </a:prstGeom>
        </p:spPr>
        <p:txBody>
          <a:bodyPr wrap="square">
            <a:spAutoFit/>
          </a:bodyPr>
          <a:lstStyle/>
          <a:p>
            <a:pPr>
              <a:lnSpc>
                <a:spcPct val="150000"/>
              </a:lnSpc>
            </a:pPr>
            <a:r>
              <a:rPr lang="en-US" sz="1600" dirty="0" smtClean="0">
                <a:solidFill>
                  <a:srgbClr val="7030A0"/>
                </a:solidFill>
                <a:latin typeface="+mj-lt"/>
              </a:rPr>
              <a:t>-Right-click any TCP packet &amp; select </a:t>
            </a:r>
            <a:r>
              <a:rPr lang="en-US" sz="1600" b="1" dirty="0" smtClean="0">
                <a:solidFill>
                  <a:srgbClr val="7030A0"/>
                </a:solidFill>
                <a:latin typeface="+mj-lt"/>
              </a:rPr>
              <a:t>Follow TCP Stream</a:t>
            </a:r>
            <a:r>
              <a:rPr lang="en-US" sz="1600" dirty="0">
                <a:solidFill>
                  <a:srgbClr val="7030A0"/>
                </a:solidFill>
                <a:latin typeface="+mj-lt"/>
              </a:rPr>
              <a:t> </a:t>
            </a:r>
            <a:r>
              <a:rPr lang="en-US" sz="1600" dirty="0" smtClean="0">
                <a:solidFill>
                  <a:srgbClr val="7030A0"/>
                </a:solidFill>
                <a:latin typeface="+mj-lt"/>
                <a:sym typeface="Wingdings" panose="05000000000000000000" pitchFamily="2" charset="2"/>
              </a:rPr>
              <a:t> To view the contents of TCP session.</a:t>
            </a:r>
            <a:endParaRPr lang="en-US" sz="1600" dirty="0">
              <a:solidFill>
                <a:srgbClr val="7030A0"/>
              </a:solidFill>
              <a:latin typeface="+mj-lt"/>
            </a:endParaRPr>
          </a:p>
        </p:txBody>
      </p:sp>
      <p:sp>
        <p:nvSpPr>
          <p:cNvPr id="21" name="Rectangle 20"/>
          <p:cNvSpPr/>
          <p:nvPr/>
        </p:nvSpPr>
        <p:spPr>
          <a:xfrm>
            <a:off x="5956966" y="2556263"/>
            <a:ext cx="2875749" cy="584775"/>
          </a:xfrm>
          <a:prstGeom prst="rect">
            <a:avLst/>
          </a:prstGeom>
        </p:spPr>
        <p:txBody>
          <a:bodyPr wrap="square">
            <a:spAutoFit/>
          </a:bodyPr>
          <a:lstStyle/>
          <a:p>
            <a:r>
              <a:rPr lang="en-US" sz="1600" dirty="0">
                <a:solidFill>
                  <a:srgbClr val="000000"/>
                </a:solidFill>
                <a:latin typeface="NewBaskerville-Roman"/>
              </a:rPr>
              <a:t>Filter </a:t>
            </a:r>
            <a:r>
              <a:rPr lang="en-US" sz="1600" dirty="0" smtClean="0">
                <a:solidFill>
                  <a:srgbClr val="000000"/>
                </a:solidFill>
                <a:latin typeface="NewBaskerville-Roman"/>
              </a:rPr>
              <a:t>box: to </a:t>
            </a:r>
            <a:r>
              <a:rPr lang="en-US" sz="1600" dirty="0">
                <a:solidFill>
                  <a:srgbClr val="000000"/>
                </a:solidFill>
                <a:latin typeface="NewBaskerville-Roman"/>
              </a:rPr>
              <a:t>filter the packets </a:t>
            </a:r>
            <a:r>
              <a:rPr lang="en-US" sz="1600" dirty="0" smtClean="0">
                <a:solidFill>
                  <a:srgbClr val="000000"/>
                </a:solidFill>
                <a:latin typeface="NewBaskerville-Roman"/>
              </a:rPr>
              <a:t>displayed</a:t>
            </a:r>
            <a:endParaRPr lang="en-US" sz="1600" dirty="0"/>
          </a:p>
        </p:txBody>
      </p:sp>
    </p:spTree>
    <p:extLst>
      <p:ext uri="{BB962C8B-B14F-4D97-AF65-F5344CB8AC3E}">
        <p14:creationId xmlns:p14="http://schemas.microsoft.com/office/powerpoint/2010/main" val="124748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108777" y="1487557"/>
            <a:ext cx="8902701" cy="5168900"/>
          </a:xfrm>
        </p:spPr>
        <p:txBody>
          <a:bodyPr/>
          <a:lstStyle/>
          <a:p>
            <a:r>
              <a:rPr lang="en-US" sz="2400" b="1" dirty="0" smtClean="0"/>
              <a:t>Giả lập các dịch vụ với </a:t>
            </a:r>
            <a:r>
              <a:rPr lang="en-US" sz="2400" b="1" dirty="0" err="1" smtClean="0"/>
              <a:t>INETSim</a:t>
            </a:r>
            <a:r>
              <a:rPr lang="en-US" sz="2400" b="1" dirty="0" smtClean="0"/>
              <a:t>: </a:t>
            </a:r>
            <a:r>
              <a:rPr lang="en-US" sz="2400" dirty="0" smtClean="0"/>
              <a:t>hầu hết các mã độc được thực thi sẽ kết nối đến máy chủ C&amp;C. Khi phân tích mã độc yêu cầu cần xác định hành vi mã độc mà không cho phép nó kết nối đến máy chủ C&amp;C nhưng vẫn phải phát hiện được các dịch vụ mà mã độc thực hiện.</a:t>
            </a:r>
            <a:r>
              <a:rPr lang="en-US" sz="2400" dirty="0"/>
              <a:t> </a:t>
            </a:r>
            <a:endParaRPr lang="en-US" sz="2400" dirty="0" smtClean="0"/>
          </a:p>
          <a:p>
            <a:r>
              <a:rPr lang="en-US" sz="2400" dirty="0" err="1" smtClean="0"/>
              <a:t>INETSim</a:t>
            </a:r>
            <a:r>
              <a:rPr lang="en-US" sz="2400" dirty="0" smtClean="0"/>
              <a:t> là phần mềm miễn phí trên nền tảng Linux cho phép giả lập các dịch vụ internet cơ bản: DNS, HTTP/HTTPs, FTP, IRC, SMTP … Có thể cấu hình tin phản hồi cho các yêu cầu HTTP/HTTPs và trả về bất kỳ tệp nào dựa trên phần mở rộng (extensions)</a:t>
            </a:r>
          </a:p>
          <a:p>
            <a:endParaRPr lang="en-US" sz="2400" dirty="0" smtClean="0"/>
          </a:p>
        </p:txBody>
      </p:sp>
    </p:spTree>
    <p:extLst>
      <p:ext uri="{BB962C8B-B14F-4D97-AF65-F5344CB8AC3E}">
        <p14:creationId xmlns:p14="http://schemas.microsoft.com/office/powerpoint/2010/main" val="890283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997594"/>
            <a:ext cx="7923674" cy="590931"/>
          </a:xfrm>
        </p:spPr>
        <p:txBody>
          <a:bodyPr/>
          <a:lstStyle/>
          <a:p>
            <a:r>
              <a:rPr lang="en-US" sz="3600" dirty="0"/>
              <a:t>Các công cụ để giám sát tiến trình</a:t>
            </a:r>
            <a:endParaRPr lang="vi-VN" sz="3600" dirty="0"/>
          </a:p>
        </p:txBody>
      </p:sp>
      <p:sp>
        <p:nvSpPr>
          <p:cNvPr id="3" name="Content Placeholder 2"/>
          <p:cNvSpPr>
            <a:spLocks noGrp="1"/>
          </p:cNvSpPr>
          <p:nvPr>
            <p:ph idx="1"/>
          </p:nvPr>
        </p:nvSpPr>
        <p:spPr>
          <a:xfrm>
            <a:off x="425196" y="1680789"/>
            <a:ext cx="7542186" cy="4414512"/>
          </a:xfrm>
        </p:spPr>
        <p:txBody>
          <a:bodyPr/>
          <a:lstStyle/>
          <a:p>
            <a:endParaRPr lang="vi-VN" dirty="0"/>
          </a:p>
        </p:txBody>
      </p:sp>
      <p:pic>
        <p:nvPicPr>
          <p:cNvPr id="4" name="Picture 3"/>
          <p:cNvPicPr>
            <a:picLocks noChangeAspect="1"/>
          </p:cNvPicPr>
          <p:nvPr/>
        </p:nvPicPr>
        <p:blipFill>
          <a:blip r:embed="rId2"/>
          <a:stretch>
            <a:fillRect/>
          </a:stretch>
        </p:blipFill>
        <p:spPr>
          <a:xfrm>
            <a:off x="75702" y="1680790"/>
            <a:ext cx="3343359" cy="2763440"/>
          </a:xfrm>
          <a:prstGeom prst="rect">
            <a:avLst/>
          </a:prstGeom>
        </p:spPr>
      </p:pic>
      <p:pic>
        <p:nvPicPr>
          <p:cNvPr id="7" name="Picture 6"/>
          <p:cNvPicPr>
            <a:picLocks noChangeAspect="1"/>
          </p:cNvPicPr>
          <p:nvPr/>
        </p:nvPicPr>
        <p:blipFill>
          <a:blip r:embed="rId3"/>
          <a:stretch>
            <a:fillRect/>
          </a:stretch>
        </p:blipFill>
        <p:spPr>
          <a:xfrm>
            <a:off x="75705" y="4549341"/>
            <a:ext cx="6844863" cy="1286664"/>
          </a:xfrm>
          <a:prstGeom prst="rect">
            <a:avLst/>
          </a:prstGeom>
        </p:spPr>
      </p:pic>
      <p:pic>
        <p:nvPicPr>
          <p:cNvPr id="8" name="Picture 7"/>
          <p:cNvPicPr>
            <a:picLocks noChangeAspect="1"/>
          </p:cNvPicPr>
          <p:nvPr/>
        </p:nvPicPr>
        <p:blipFill>
          <a:blip r:embed="rId4"/>
          <a:stretch>
            <a:fillRect/>
          </a:stretch>
        </p:blipFill>
        <p:spPr>
          <a:xfrm>
            <a:off x="59502" y="5875750"/>
            <a:ext cx="6861067" cy="854666"/>
          </a:xfrm>
          <a:prstGeom prst="rect">
            <a:avLst/>
          </a:prstGeom>
        </p:spPr>
      </p:pic>
      <p:sp>
        <p:nvSpPr>
          <p:cNvPr id="9" name="Oval 8"/>
          <p:cNvSpPr/>
          <p:nvPr/>
        </p:nvSpPr>
        <p:spPr>
          <a:xfrm>
            <a:off x="3221338" y="4640970"/>
            <a:ext cx="269468" cy="2678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10" name="Oval 9"/>
          <p:cNvSpPr/>
          <p:nvPr/>
        </p:nvSpPr>
        <p:spPr>
          <a:xfrm>
            <a:off x="2552612" y="5916243"/>
            <a:ext cx="243928" cy="2279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sp>
        <p:nvSpPr>
          <p:cNvPr id="22" name="TextBox 21"/>
          <p:cNvSpPr txBox="1"/>
          <p:nvPr/>
        </p:nvSpPr>
        <p:spPr>
          <a:xfrm>
            <a:off x="3517620" y="2053288"/>
            <a:ext cx="179162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US" sz="1400" dirty="0" smtClean="0">
                <a:solidFill>
                  <a:schemeClr val="tx1">
                    <a:lumMod val="50000"/>
                  </a:schemeClr>
                </a:solidFill>
                <a:latin typeface="Arial" panose="020B0604020202020204" pitchFamily="34" charset="0"/>
                <a:cs typeface="Arial" panose="020B0604020202020204" pitchFamily="34" charset="0"/>
              </a:rPr>
              <a:t>Infected </a:t>
            </a:r>
            <a:r>
              <a:rPr lang="en-US" sz="1400" dirty="0" smtClean="0">
                <a:solidFill>
                  <a:schemeClr val="tx1">
                    <a:lumMod val="50000"/>
                  </a:schemeClr>
                </a:solidFill>
                <a:latin typeface="Arial" panose="020B0604020202020204" pitchFamily="34" charset="0"/>
                <a:cs typeface="Arial" panose="020B0604020202020204" pitchFamily="34" charset="0"/>
              </a:rPr>
              <a:t>system </a:t>
            </a:r>
            <a:endParaRPr lang="en-US" sz="1400" dirty="0" smtClean="0">
              <a:solidFill>
                <a:schemeClr val="tx1">
                  <a:lumMod val="50000"/>
                </a:schemeClr>
              </a:solidFill>
              <a:latin typeface="Arial" panose="020B0604020202020204" pitchFamily="34" charset="0"/>
              <a:cs typeface="Arial" panose="020B0604020202020204" pitchFamily="34" charset="0"/>
            </a:endParaRPr>
          </a:p>
          <a:p>
            <a:pPr algn="ctr"/>
            <a:r>
              <a:rPr lang="en-US" sz="1400" dirty="0" smtClean="0">
                <a:solidFill>
                  <a:schemeClr val="tx1">
                    <a:lumMod val="50000"/>
                  </a:schemeClr>
                </a:solidFill>
                <a:latin typeface="Arial" panose="020B0604020202020204" pitchFamily="34" charset="0"/>
                <a:cs typeface="Arial" panose="020B0604020202020204" pitchFamily="34" charset="0"/>
              </a:rPr>
              <a:t>   (</a:t>
            </a:r>
            <a:r>
              <a:rPr lang="en-US" sz="1400" dirty="0" smtClean="0">
                <a:solidFill>
                  <a:schemeClr val="tx1">
                    <a:lumMod val="50000"/>
                  </a:schemeClr>
                </a:solidFill>
                <a:latin typeface="Arial" panose="020B0604020202020204" pitchFamily="34" charset="0"/>
                <a:cs typeface="Arial" panose="020B0604020202020204" pitchFamily="34" charset="0"/>
              </a:rPr>
              <a:t>192.168.1.50)</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cxnSp>
        <p:nvCxnSpPr>
          <p:cNvPr id="23" name="Straight Arrow Connector 22"/>
          <p:cNvCxnSpPr/>
          <p:nvPr/>
        </p:nvCxnSpPr>
        <p:spPr>
          <a:xfrm>
            <a:off x="5254415" y="2249783"/>
            <a:ext cx="203619" cy="477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288282" y="2253702"/>
            <a:ext cx="20051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356224" y="1900784"/>
            <a:ext cx="1995633" cy="3050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50000"/>
                  </a:schemeClr>
                </a:solidFill>
                <a:latin typeface="Arial" panose="020B0604020202020204" pitchFamily="34" charset="0"/>
                <a:cs typeface="Arial" panose="020B0604020202020204" pitchFamily="34" charset="0"/>
              </a:rPr>
              <a:t>trying to communicate</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sp>
        <p:nvSpPr>
          <p:cNvPr id="26" name="TextBox 25"/>
          <p:cNvSpPr txBox="1"/>
          <p:nvPr/>
        </p:nvSpPr>
        <p:spPr>
          <a:xfrm>
            <a:off x="7272225" y="1921388"/>
            <a:ext cx="153910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50000"/>
                  </a:schemeClr>
                </a:solidFill>
                <a:latin typeface="Arial" panose="020B0604020202020204" pitchFamily="34" charset="0"/>
                <a:cs typeface="Arial" panose="020B0604020202020204" pitchFamily="34" charset="0"/>
              </a:rPr>
              <a:t>C&amp;C </a:t>
            </a:r>
            <a:r>
              <a:rPr lang="en-US" sz="1400" dirty="0" smtClean="0">
                <a:solidFill>
                  <a:schemeClr val="tx1">
                    <a:lumMod val="50000"/>
                  </a:schemeClr>
                </a:solidFill>
                <a:latin typeface="Arial" panose="020B0604020202020204" pitchFamily="34" charset="0"/>
                <a:cs typeface="Arial" panose="020B0604020202020204" pitchFamily="34" charset="0"/>
              </a:rPr>
              <a:t>server:</a:t>
            </a:r>
          </a:p>
          <a:p>
            <a:pPr algn="ctr"/>
            <a:r>
              <a:rPr lang="en-US" sz="1400" dirty="0" smtClean="0">
                <a:solidFill>
                  <a:schemeClr val="tx1">
                    <a:lumMod val="50000"/>
                  </a:schemeClr>
                </a:solidFill>
                <a:latin typeface="Arial" panose="020B0604020202020204" pitchFamily="34" charset="0"/>
                <a:cs typeface="Arial" panose="020B0604020202020204" pitchFamily="34" charset="0"/>
              </a:rPr>
              <a:t>(rnd009…...com)</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sp>
        <p:nvSpPr>
          <p:cNvPr id="27" name="TextBox 26"/>
          <p:cNvSpPr txBox="1"/>
          <p:nvPr/>
        </p:nvSpPr>
        <p:spPr>
          <a:xfrm>
            <a:off x="5230538" y="2731341"/>
            <a:ext cx="3380062"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50000"/>
                  </a:schemeClr>
                </a:solidFill>
                <a:latin typeface="Arial" panose="020B0604020202020204" pitchFamily="34" charset="0"/>
                <a:cs typeface="Arial" panose="020B0604020202020204" pitchFamily="34" charset="0"/>
              </a:rPr>
              <a:t>Linux VM does not have </a:t>
            </a:r>
            <a:endParaRPr lang="en-US" sz="1400" dirty="0" smtClean="0">
              <a:solidFill>
                <a:schemeClr val="tx1">
                  <a:lumMod val="50000"/>
                </a:schemeClr>
              </a:solidFill>
              <a:latin typeface="Arial" panose="020B0604020202020204" pitchFamily="34" charset="0"/>
              <a:cs typeface="Arial" panose="020B0604020202020204" pitchFamily="34" charset="0"/>
            </a:endParaRPr>
          </a:p>
          <a:p>
            <a:r>
              <a:rPr lang="en-US" sz="1400" dirty="0" smtClean="0">
                <a:solidFill>
                  <a:schemeClr val="tx1">
                    <a:lumMod val="50000"/>
                  </a:schemeClr>
                </a:solidFill>
                <a:latin typeface="Arial" panose="020B0604020202020204" pitchFamily="34" charset="0"/>
                <a:cs typeface="Arial" panose="020B0604020202020204" pitchFamily="34" charset="0"/>
              </a:rPr>
              <a:t>a </a:t>
            </a:r>
            <a:r>
              <a:rPr lang="en-US" sz="1400" dirty="0" smtClean="0">
                <a:solidFill>
                  <a:schemeClr val="tx1">
                    <a:lumMod val="50000"/>
                  </a:schemeClr>
                </a:solidFill>
                <a:latin typeface="Arial" panose="020B0604020202020204" pitchFamily="34" charset="0"/>
                <a:cs typeface="Arial" panose="020B0604020202020204" pitchFamily="34" charset="0"/>
              </a:rPr>
              <a:t>DNS server running </a:t>
            </a:r>
            <a:r>
              <a:rPr lang="en-US" sz="1400"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 </a:t>
            </a:r>
            <a:r>
              <a:rPr lang="en-US" sz="1400" b="1" i="1"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Domain </a:t>
            </a:r>
            <a:r>
              <a:rPr lang="en-US" sz="1400" b="1" i="1"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could not be resolved</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sp>
        <p:nvSpPr>
          <p:cNvPr id="28" name="TextBox 27"/>
          <p:cNvSpPr txBox="1"/>
          <p:nvPr/>
        </p:nvSpPr>
        <p:spPr>
          <a:xfrm>
            <a:off x="3517620" y="3413468"/>
            <a:ext cx="197650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chemeClr val="tx1">
                    <a:lumMod val="50000"/>
                  </a:schemeClr>
                </a:solidFill>
                <a:latin typeface="Arial" panose="020B0604020202020204" pitchFamily="34" charset="0"/>
                <a:cs typeface="Arial" panose="020B0604020202020204" pitchFamily="34" charset="0"/>
              </a:rPr>
              <a:t>2. Infected system </a:t>
            </a:r>
            <a:endParaRPr lang="en-US" sz="1600" dirty="0" smtClean="0">
              <a:solidFill>
                <a:schemeClr val="tx1">
                  <a:lumMod val="50000"/>
                </a:schemeClr>
              </a:solidFill>
              <a:latin typeface="Arial" panose="020B0604020202020204" pitchFamily="34" charset="0"/>
              <a:cs typeface="Arial" panose="020B0604020202020204" pitchFamily="34" charset="0"/>
            </a:endParaRPr>
          </a:p>
          <a:p>
            <a:pPr algn="ctr"/>
            <a:r>
              <a:rPr lang="en-US" sz="1600" dirty="0" smtClean="0">
                <a:solidFill>
                  <a:schemeClr val="tx1">
                    <a:lumMod val="50000"/>
                  </a:schemeClr>
                </a:solidFill>
                <a:latin typeface="Arial" panose="020B0604020202020204" pitchFamily="34" charset="0"/>
                <a:cs typeface="Arial" panose="020B0604020202020204" pitchFamily="34" charset="0"/>
              </a:rPr>
              <a:t>(</a:t>
            </a:r>
            <a:r>
              <a:rPr lang="en-US" sz="1600" dirty="0" smtClean="0">
                <a:solidFill>
                  <a:schemeClr val="tx1">
                    <a:lumMod val="50000"/>
                  </a:schemeClr>
                </a:solidFill>
                <a:latin typeface="Arial" panose="020B0604020202020204" pitchFamily="34" charset="0"/>
                <a:cs typeface="Arial" panose="020B0604020202020204" pitchFamily="34" charset="0"/>
              </a:rPr>
              <a:t>192.168.1.50)</a:t>
            </a:r>
            <a:endParaRPr lang="en-US" sz="1600" b="1" i="1" dirty="0">
              <a:solidFill>
                <a:schemeClr val="tx1">
                  <a:lumMod val="50000"/>
                </a:schemeClr>
              </a:solidFill>
              <a:latin typeface="Arial" panose="020B0604020202020204" pitchFamily="34" charset="0"/>
              <a:cs typeface="Arial" panose="020B0604020202020204" pitchFamily="34" charset="0"/>
            </a:endParaRPr>
          </a:p>
        </p:txBody>
      </p:sp>
      <p:cxnSp>
        <p:nvCxnSpPr>
          <p:cNvPr id="29" name="Straight Arrow Connector 28"/>
          <p:cNvCxnSpPr/>
          <p:nvPr/>
        </p:nvCxnSpPr>
        <p:spPr>
          <a:xfrm flipV="1">
            <a:off x="5356224" y="3582679"/>
            <a:ext cx="179312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81055" y="3424423"/>
            <a:ext cx="197265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smtClean="0">
                <a:solidFill>
                  <a:schemeClr val="tx1">
                    <a:lumMod val="50000"/>
                  </a:schemeClr>
                </a:solidFill>
                <a:latin typeface="Arial" panose="020B0604020202020204" pitchFamily="34" charset="0"/>
                <a:cs typeface="Arial" panose="020B0604020202020204" pitchFamily="34" charset="0"/>
              </a:rPr>
              <a:t>INetSim</a:t>
            </a:r>
            <a:r>
              <a:rPr lang="en-US" sz="1400" dirty="0" smtClean="0">
                <a:solidFill>
                  <a:schemeClr val="tx1">
                    <a:lumMod val="50000"/>
                  </a:schemeClr>
                </a:solidFill>
                <a:latin typeface="Arial" panose="020B0604020202020204" pitchFamily="34" charset="0"/>
                <a:cs typeface="Arial" panose="020B0604020202020204" pitchFamily="34" charset="0"/>
              </a:rPr>
              <a:t> running on Linux VM</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cxnSp>
        <p:nvCxnSpPr>
          <p:cNvPr id="31" name="Straight Arrow Connector 30"/>
          <p:cNvCxnSpPr/>
          <p:nvPr/>
        </p:nvCxnSpPr>
        <p:spPr>
          <a:xfrm>
            <a:off x="5356224" y="3599115"/>
            <a:ext cx="137901" cy="4872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65574" y="4060317"/>
            <a:ext cx="378813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50000"/>
                  </a:schemeClr>
                </a:solidFill>
                <a:latin typeface="Arial" panose="020B0604020202020204" pitchFamily="34" charset="0"/>
                <a:cs typeface="Arial" panose="020B0604020202020204" pitchFamily="34" charset="0"/>
              </a:rPr>
              <a:t>C&amp;C </a:t>
            </a:r>
            <a:r>
              <a:rPr lang="en-US" sz="1400" dirty="0" smtClean="0">
                <a:solidFill>
                  <a:schemeClr val="tx1">
                    <a:lumMod val="50000"/>
                  </a:schemeClr>
                </a:solidFill>
                <a:latin typeface="Arial" panose="020B0604020202020204" pitchFamily="34" charset="0"/>
                <a:cs typeface="Arial" panose="020B0604020202020204" pitchFamily="34" charset="0"/>
              </a:rPr>
              <a:t>domain is resolved </a:t>
            </a:r>
            <a:r>
              <a:rPr lang="en-US" sz="1400"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 Makes an HTTP communication  </a:t>
            </a:r>
            <a:r>
              <a:rPr lang="en-US" sz="1400" b="1"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Download file </a:t>
            </a:r>
            <a:r>
              <a:rPr lang="en-US" sz="1400" b="1" i="1" dirty="0" smtClean="0">
                <a:solidFill>
                  <a:schemeClr val="tx1">
                    <a:lumMod val="50000"/>
                  </a:schemeClr>
                </a:solidFill>
                <a:latin typeface="Arial" panose="020B0604020202020204" pitchFamily="34" charset="0"/>
                <a:cs typeface="Arial" panose="020B0604020202020204" pitchFamily="34" charset="0"/>
                <a:sym typeface="Wingdings" panose="05000000000000000000" pitchFamily="2" charset="2"/>
              </a:rPr>
              <a:t>settings.ini</a:t>
            </a:r>
            <a:endParaRPr lang="en-US" sz="1400" b="1" i="1" dirty="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5957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Các công cụ để giám sát tiến trình</a:t>
            </a:r>
            <a:endParaRPr lang="vi-VN" sz="3200" dirty="0"/>
          </a:p>
        </p:txBody>
      </p:sp>
      <p:sp>
        <p:nvSpPr>
          <p:cNvPr id="3" name="Content Placeholder 2"/>
          <p:cNvSpPr>
            <a:spLocks noGrp="1"/>
          </p:cNvSpPr>
          <p:nvPr>
            <p:ph idx="1"/>
          </p:nvPr>
        </p:nvSpPr>
        <p:spPr>
          <a:xfrm>
            <a:off x="108777" y="1487557"/>
            <a:ext cx="8902701" cy="5168900"/>
          </a:xfrm>
        </p:spPr>
        <p:txBody>
          <a:bodyPr/>
          <a:lstStyle/>
          <a:p>
            <a:r>
              <a:rPr lang="en-US" sz="1800" b="1" dirty="0" smtClean="0"/>
              <a:t>So sánh Registry Snapshots với </a:t>
            </a:r>
            <a:r>
              <a:rPr lang="en-US" sz="1800" b="1" i="1" dirty="0" err="1" smtClean="0"/>
              <a:t>Regshot</a:t>
            </a:r>
            <a:r>
              <a:rPr lang="en-US" sz="1800" b="1" dirty="0" smtClean="0"/>
              <a:t>:</a:t>
            </a:r>
          </a:p>
          <a:p>
            <a:pPr lvl="1"/>
            <a:r>
              <a:rPr lang="en-US" sz="1800" dirty="0" smtClean="0"/>
              <a:t>Cách so sánh: lưu trạng thái ban đầu, cho mã độc thực thi, lưu trang thái lúc này </a:t>
            </a:r>
            <a:r>
              <a:rPr lang="en-US" sz="1800" dirty="0" smtClean="0">
                <a:sym typeface="Wingdings" panose="05000000000000000000" pitchFamily="2" charset="2"/>
              </a:rPr>
              <a:t> so sánh</a:t>
            </a:r>
            <a:endParaRPr lang="en-US" sz="1800" dirty="0" smtClean="0"/>
          </a:p>
        </p:txBody>
      </p:sp>
      <p:pic>
        <p:nvPicPr>
          <p:cNvPr id="4" name="Picture 3"/>
          <p:cNvPicPr>
            <a:picLocks noChangeAspect="1"/>
          </p:cNvPicPr>
          <p:nvPr/>
        </p:nvPicPr>
        <p:blipFill>
          <a:blip r:embed="rId3"/>
          <a:stretch>
            <a:fillRect/>
          </a:stretch>
        </p:blipFill>
        <p:spPr>
          <a:xfrm>
            <a:off x="108777" y="3020213"/>
            <a:ext cx="2811724" cy="2831048"/>
          </a:xfrm>
          <a:prstGeom prst="rect">
            <a:avLst/>
          </a:prstGeom>
        </p:spPr>
      </p:pic>
      <p:pic>
        <p:nvPicPr>
          <p:cNvPr id="5" name="Picture 4"/>
          <p:cNvPicPr>
            <a:picLocks noChangeAspect="1"/>
          </p:cNvPicPr>
          <p:nvPr/>
        </p:nvPicPr>
        <p:blipFill>
          <a:blip r:embed="rId4"/>
          <a:stretch>
            <a:fillRect/>
          </a:stretch>
        </p:blipFill>
        <p:spPr>
          <a:xfrm>
            <a:off x="2940186" y="3480723"/>
            <a:ext cx="1926632" cy="1282878"/>
          </a:xfrm>
          <a:prstGeom prst="rect">
            <a:avLst/>
          </a:prstGeom>
        </p:spPr>
      </p:pic>
      <p:pic>
        <p:nvPicPr>
          <p:cNvPr id="6" name="Picture 5"/>
          <p:cNvPicPr>
            <a:picLocks noChangeAspect="1"/>
          </p:cNvPicPr>
          <p:nvPr/>
        </p:nvPicPr>
        <p:blipFill>
          <a:blip r:embed="rId5"/>
          <a:stretch>
            <a:fillRect/>
          </a:stretch>
        </p:blipFill>
        <p:spPr>
          <a:xfrm>
            <a:off x="2940186" y="4738052"/>
            <a:ext cx="3344486" cy="2032093"/>
          </a:xfrm>
          <a:prstGeom prst="rect">
            <a:avLst/>
          </a:prstGeom>
        </p:spPr>
      </p:pic>
    </p:spTree>
    <p:extLst>
      <p:ext uri="{BB962C8B-B14F-4D97-AF65-F5344CB8AC3E}">
        <p14:creationId xmlns:p14="http://schemas.microsoft.com/office/powerpoint/2010/main" val="1480799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Qui trình phân tích động</a:t>
            </a:r>
            <a:endParaRPr lang="vi-VN" sz="3200" dirty="0"/>
          </a:p>
        </p:txBody>
      </p:sp>
      <p:pic>
        <p:nvPicPr>
          <p:cNvPr id="7" name="Picture 6"/>
          <p:cNvPicPr>
            <a:picLocks noChangeAspect="1"/>
          </p:cNvPicPr>
          <p:nvPr/>
        </p:nvPicPr>
        <p:blipFill>
          <a:blip r:embed="rId3"/>
          <a:stretch>
            <a:fillRect/>
          </a:stretch>
        </p:blipFill>
        <p:spPr>
          <a:xfrm>
            <a:off x="425196" y="1576716"/>
            <a:ext cx="7352017" cy="5169388"/>
          </a:xfrm>
          <a:prstGeom prst="rect">
            <a:avLst/>
          </a:prstGeom>
        </p:spPr>
      </p:pic>
    </p:spTree>
    <p:extLst>
      <p:ext uri="{BB962C8B-B14F-4D97-AF65-F5344CB8AC3E}">
        <p14:creationId xmlns:p14="http://schemas.microsoft.com/office/powerpoint/2010/main" val="3716382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425196" y="1655278"/>
            <a:ext cx="6378498" cy="2172040"/>
          </a:xfrm>
          <a:prstGeom prst="rect">
            <a:avLst/>
          </a:prstGeom>
        </p:spPr>
      </p:pic>
      <p:pic>
        <p:nvPicPr>
          <p:cNvPr id="5" name="Picture 4"/>
          <p:cNvPicPr>
            <a:picLocks noChangeAspect="1"/>
          </p:cNvPicPr>
          <p:nvPr/>
        </p:nvPicPr>
        <p:blipFill>
          <a:blip r:embed="rId3"/>
          <a:stretch>
            <a:fillRect/>
          </a:stretch>
        </p:blipFill>
        <p:spPr>
          <a:xfrm>
            <a:off x="425196" y="3894071"/>
            <a:ext cx="3916930" cy="2789936"/>
          </a:xfrm>
          <a:prstGeom prst="rect">
            <a:avLst/>
          </a:prstGeom>
        </p:spPr>
      </p:pic>
      <p:pic>
        <p:nvPicPr>
          <p:cNvPr id="6" name="Picture 5"/>
          <p:cNvPicPr>
            <a:picLocks noChangeAspect="1"/>
          </p:cNvPicPr>
          <p:nvPr/>
        </p:nvPicPr>
        <p:blipFill>
          <a:blip r:embed="rId4"/>
          <a:stretch>
            <a:fillRect/>
          </a:stretch>
        </p:blipFill>
        <p:spPr>
          <a:xfrm>
            <a:off x="4361808" y="3894071"/>
            <a:ext cx="2441886" cy="2140345"/>
          </a:xfrm>
          <a:prstGeom prst="rect">
            <a:avLst/>
          </a:prstGeom>
        </p:spPr>
      </p:pic>
    </p:spTree>
    <p:extLst>
      <p:ext uri="{BB962C8B-B14F-4D97-AF65-F5344CB8AC3E}">
        <p14:creationId xmlns:p14="http://schemas.microsoft.com/office/powerpoint/2010/main" val="186463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Tổng quan về phân tích </a:t>
            </a:r>
            <a:r>
              <a:rPr lang="vi-VN" dirty="0"/>
              <a:t>động</a:t>
            </a:r>
          </a:p>
        </p:txBody>
      </p:sp>
      <p:sp>
        <p:nvSpPr>
          <p:cNvPr id="3" name="Content Placeholder 2"/>
          <p:cNvSpPr>
            <a:spLocks noGrp="1"/>
          </p:cNvSpPr>
          <p:nvPr>
            <p:ph idx="1"/>
          </p:nvPr>
        </p:nvSpPr>
        <p:spPr/>
        <p:txBody>
          <a:bodyPr/>
          <a:lstStyle/>
          <a:p>
            <a:pPr algn="just"/>
            <a:r>
              <a:rPr lang="vi-VN" dirty="0"/>
              <a:t>Phân tích động (phân tích hành vi) liên quan đến việc phân tích một mẫu bằng cách thực thi nó trong một môi trường cô lập và theo dõi </a:t>
            </a:r>
            <a:r>
              <a:rPr lang="vi-VN" dirty="0" smtClean="0"/>
              <a:t>các hành vi của nó (hoạt </a:t>
            </a:r>
            <a:r>
              <a:rPr lang="vi-VN" dirty="0"/>
              <a:t>động, tương tác và tác động của nó lên hệ </a:t>
            </a:r>
            <a:r>
              <a:rPr lang="vi-VN" dirty="0" smtClean="0"/>
              <a:t>thống).</a:t>
            </a:r>
          </a:p>
          <a:p>
            <a:pPr algn="just"/>
            <a:r>
              <a:rPr lang="vi-VN" dirty="0" smtClean="0">
                <a:sym typeface="Wingdings" panose="05000000000000000000" pitchFamily="2" charset="2"/>
              </a:rPr>
              <a:t> Theo dõi những chức năng, hoạt động thật sự của mã độc</a:t>
            </a:r>
            <a:endParaRPr lang="vi-VN" dirty="0"/>
          </a:p>
        </p:txBody>
      </p:sp>
    </p:spTree>
    <p:extLst>
      <p:ext uri="{BB962C8B-B14F-4D97-AF65-F5344CB8AC3E}">
        <p14:creationId xmlns:p14="http://schemas.microsoft.com/office/powerpoint/2010/main" val="336308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Tổng quan về phân tích </a:t>
            </a:r>
            <a:r>
              <a:rPr lang="vi-VN" dirty="0"/>
              <a:t>động</a:t>
            </a:r>
          </a:p>
        </p:txBody>
      </p:sp>
      <p:sp>
        <p:nvSpPr>
          <p:cNvPr id="3" name="Content Placeholder 2"/>
          <p:cNvSpPr>
            <a:spLocks noGrp="1"/>
          </p:cNvSpPr>
          <p:nvPr>
            <p:ph idx="1"/>
          </p:nvPr>
        </p:nvSpPr>
        <p:spPr/>
        <p:txBody>
          <a:bodyPr/>
          <a:lstStyle/>
          <a:p>
            <a:r>
              <a:rPr lang="vi-VN" sz="2400" dirty="0"/>
              <a:t>Thường được thực hiện sau phân tích tĩnh cơ </a:t>
            </a:r>
            <a:r>
              <a:rPr lang="vi-VN" sz="2400" dirty="0" smtClean="0"/>
              <a:t>bản.</a:t>
            </a:r>
          </a:p>
          <a:p>
            <a:r>
              <a:rPr lang="vi-VN" sz="2400" dirty="0" smtClean="0"/>
              <a:t>Một </a:t>
            </a:r>
            <a:r>
              <a:rPr lang="vi-VN" sz="2400" dirty="0"/>
              <a:t>cách hiệu quả để xác định chức năng của phần mềm độc </a:t>
            </a:r>
            <a:r>
              <a:rPr lang="vi-VN" sz="2400" dirty="0" smtClean="0"/>
              <a:t>hại.</a:t>
            </a:r>
          </a:p>
          <a:p>
            <a:r>
              <a:rPr lang="vi-VN" sz="2400" dirty="0" smtClean="0"/>
              <a:t>Cung </a:t>
            </a:r>
            <a:r>
              <a:rPr lang="vi-VN" sz="2400" dirty="0"/>
              <a:t>cấp thông tin quý </a:t>
            </a:r>
            <a:r>
              <a:rPr lang="vi-VN" sz="2400" dirty="0" smtClean="0"/>
              <a:t>giá.</a:t>
            </a:r>
          </a:p>
          <a:p>
            <a:r>
              <a:rPr lang="vi-VN" sz="2400" dirty="0" smtClean="0"/>
              <a:t>Hữu </a:t>
            </a:r>
            <a:r>
              <a:rPr lang="vi-VN" sz="2400" dirty="0"/>
              <a:t>ích nhưng không tiết lộ tất cả các chức năng.</a:t>
            </a:r>
          </a:p>
        </p:txBody>
      </p:sp>
      <p:pic>
        <p:nvPicPr>
          <p:cNvPr id="4" name="Picture 3"/>
          <p:cNvPicPr>
            <a:picLocks noChangeAspect="1"/>
          </p:cNvPicPr>
          <p:nvPr/>
        </p:nvPicPr>
        <p:blipFill>
          <a:blip r:embed="rId2"/>
          <a:stretch>
            <a:fillRect/>
          </a:stretch>
        </p:blipFill>
        <p:spPr>
          <a:xfrm>
            <a:off x="1300689" y="4426132"/>
            <a:ext cx="5791200" cy="2057400"/>
          </a:xfrm>
          <a:prstGeom prst="rect">
            <a:avLst/>
          </a:prstGeom>
        </p:spPr>
      </p:pic>
    </p:spTree>
    <p:extLst>
      <p:ext uri="{BB962C8B-B14F-4D97-AF65-F5344CB8AC3E}">
        <p14:creationId xmlns:p14="http://schemas.microsoft.com/office/powerpoint/2010/main" val="1058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Tổng quan về phân tích </a:t>
            </a:r>
            <a:r>
              <a:rPr lang="vi-VN" dirty="0"/>
              <a:t>động</a:t>
            </a:r>
          </a:p>
        </p:txBody>
      </p:sp>
      <p:sp>
        <p:nvSpPr>
          <p:cNvPr id="3" name="Content Placeholder 2"/>
          <p:cNvSpPr>
            <a:spLocks noGrp="1"/>
          </p:cNvSpPr>
          <p:nvPr>
            <p:ph idx="1"/>
          </p:nvPr>
        </p:nvSpPr>
        <p:spPr/>
        <p:txBody>
          <a:bodyPr/>
          <a:lstStyle/>
          <a:p>
            <a:r>
              <a:rPr lang="vi-VN" sz="2400" dirty="0" smtClean="0"/>
              <a:t>Cài đặt mỗi trường lab cách biệt</a:t>
            </a:r>
            <a:endParaRPr lang="vi-VN" sz="2400" dirty="0"/>
          </a:p>
        </p:txBody>
      </p:sp>
      <p:pic>
        <p:nvPicPr>
          <p:cNvPr id="5" name="Picture 4"/>
          <p:cNvPicPr>
            <a:picLocks noChangeAspect="1"/>
          </p:cNvPicPr>
          <p:nvPr/>
        </p:nvPicPr>
        <p:blipFill>
          <a:blip r:embed="rId3"/>
          <a:stretch>
            <a:fillRect/>
          </a:stretch>
        </p:blipFill>
        <p:spPr>
          <a:xfrm>
            <a:off x="2639019" y="2191318"/>
            <a:ext cx="4569026" cy="3510184"/>
          </a:xfrm>
          <a:prstGeom prst="rect">
            <a:avLst/>
          </a:prstGeom>
        </p:spPr>
      </p:pic>
      <p:sp>
        <p:nvSpPr>
          <p:cNvPr id="6" name="Rectangle 5"/>
          <p:cNvSpPr/>
          <p:nvPr/>
        </p:nvSpPr>
        <p:spPr>
          <a:xfrm>
            <a:off x="425196" y="5799389"/>
            <a:ext cx="8229600" cy="830997"/>
          </a:xfrm>
          <a:prstGeom prst="rect">
            <a:avLst/>
          </a:prstGeom>
        </p:spPr>
        <p:txBody>
          <a:bodyPr wrap="square">
            <a:spAutoFit/>
          </a:bodyPr>
          <a:lstStyle/>
          <a:p>
            <a:r>
              <a:rPr lang="en-US" sz="1600" dirty="0"/>
              <a:t>https://www.malwaretech.com/2017/11/creating-a-simple-free-malware-analysis-environment.html</a:t>
            </a:r>
          </a:p>
          <a:p>
            <a:r>
              <a:rPr lang="en-US" sz="1600" dirty="0" smtClean="0"/>
              <a:t>https</a:t>
            </a:r>
            <a:r>
              <a:rPr lang="en-US" sz="1600" dirty="0"/>
              <a:t>://blog.christophetd.fr/malware-analysis-lab-with-virtualbox-inetsim-and-burp</a:t>
            </a:r>
            <a:r>
              <a:rPr lang="en-US" sz="1600" dirty="0" smtClean="0"/>
              <a:t>/</a:t>
            </a:r>
            <a:endParaRPr lang="en-US" sz="1600" dirty="0"/>
          </a:p>
        </p:txBody>
      </p:sp>
    </p:spTree>
    <p:extLst>
      <p:ext uri="{BB962C8B-B14F-4D97-AF65-F5344CB8AC3E}">
        <p14:creationId xmlns:p14="http://schemas.microsoft.com/office/powerpoint/2010/main" val="199508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55757" cy="590931"/>
          </a:xfrm>
        </p:spPr>
        <p:txBody>
          <a:bodyPr/>
          <a:lstStyle/>
          <a:p>
            <a:r>
              <a:rPr lang="en-US" sz="2800" dirty="0"/>
              <a:t>Sandboxes &amp; Online Malware Analysis Tools</a:t>
            </a:r>
            <a:br>
              <a:rPr lang="en-US" sz="2800" dirty="0"/>
            </a:br>
            <a:endParaRPr lang="vi-VN" sz="2800" dirty="0"/>
          </a:p>
        </p:txBody>
      </p:sp>
      <p:sp>
        <p:nvSpPr>
          <p:cNvPr id="3" name="Content Placeholder 2"/>
          <p:cNvSpPr>
            <a:spLocks noGrp="1"/>
          </p:cNvSpPr>
          <p:nvPr>
            <p:ph idx="1"/>
          </p:nvPr>
        </p:nvSpPr>
        <p:spPr>
          <a:xfrm>
            <a:off x="425196" y="1739154"/>
            <a:ext cx="8455757" cy="4786906"/>
          </a:xfrm>
        </p:spPr>
        <p:txBody>
          <a:bodyPr/>
          <a:lstStyle/>
          <a:p>
            <a:pPr marL="182563" lvl="1" indent="-182563"/>
            <a:r>
              <a:rPr lang="vi-VN" sz="2400" dirty="0" smtClean="0"/>
              <a:t>Để </a:t>
            </a:r>
            <a:r>
              <a:rPr lang="vi-VN" sz="2400" dirty="0"/>
              <a:t>chạy các chương trình không đáng tin cậy trong một môi trường an toàn</a:t>
            </a:r>
            <a:br>
              <a:rPr lang="vi-VN" sz="2400" dirty="0"/>
            </a:br>
            <a:r>
              <a:rPr lang="vi-VN" sz="2400" dirty="0" smtClean="0">
                <a:sym typeface="Wingdings" panose="05000000000000000000" pitchFamily="2" charset="2"/>
              </a:rPr>
              <a:t> </a:t>
            </a:r>
            <a:r>
              <a:rPr lang="vi-VN" sz="2400" dirty="0" smtClean="0"/>
              <a:t>Thông </a:t>
            </a:r>
            <a:r>
              <a:rPr lang="vi-VN" sz="2400" dirty="0"/>
              <a:t>tin đã thu thập có thể phục vụ như một chỉ báo </a:t>
            </a:r>
            <a:r>
              <a:rPr lang="vi-VN" sz="2400" dirty="0" smtClean="0"/>
              <a:t>xâm </a:t>
            </a:r>
            <a:r>
              <a:rPr lang="vi-VN" sz="2400" dirty="0"/>
              <a:t>nhập (IOC)</a:t>
            </a:r>
            <a:br>
              <a:rPr lang="vi-VN" sz="2400" dirty="0"/>
            </a:br>
            <a:r>
              <a:rPr lang="vi-VN" sz="2400" dirty="0" smtClean="0">
                <a:sym typeface="Wingdings" panose="05000000000000000000" pitchFamily="2" charset="2"/>
              </a:rPr>
              <a:t> </a:t>
            </a:r>
            <a:r>
              <a:rPr lang="vi-VN" sz="2400" dirty="0" smtClean="0"/>
              <a:t>dễ dàng hiểu được output</a:t>
            </a:r>
            <a:endParaRPr lang="en-US" sz="2400" dirty="0" smtClean="0"/>
          </a:p>
          <a:p>
            <a:pPr marL="182563" lvl="1" indent="-182563"/>
            <a:r>
              <a:rPr lang="en-US" sz="2400" dirty="0" smtClean="0"/>
              <a:t>Các dạng của sandbox</a:t>
            </a:r>
          </a:p>
          <a:p>
            <a:pPr marL="639763" lvl="2" indent="-182563"/>
            <a:r>
              <a:rPr lang="en-US" sz="2400" dirty="0" smtClean="0"/>
              <a:t>Tự xây dựng với các công cụ tự cài đặt</a:t>
            </a:r>
          </a:p>
          <a:p>
            <a:pPr marL="639763" lvl="2" indent="-182563"/>
            <a:r>
              <a:rPr lang="en-US" sz="2400" dirty="0" smtClean="0"/>
              <a:t>Sử dụng sandbox có trả phí</a:t>
            </a:r>
          </a:p>
          <a:p>
            <a:pPr marL="639763" lvl="2" indent="-182563"/>
            <a:r>
              <a:rPr lang="en-US" sz="2400" dirty="0" smtClean="0"/>
              <a:t>Sử dụng sandbox mã nguồn mở</a:t>
            </a:r>
            <a:endParaRPr lang="en-US" sz="2400" dirty="0"/>
          </a:p>
          <a:p>
            <a:endParaRPr lang="vi-VN" dirty="0"/>
          </a:p>
        </p:txBody>
      </p:sp>
    </p:spTree>
    <p:extLst>
      <p:ext uri="{BB962C8B-B14F-4D97-AF65-F5344CB8AC3E}">
        <p14:creationId xmlns:p14="http://schemas.microsoft.com/office/powerpoint/2010/main" val="63960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55757" cy="590931"/>
          </a:xfrm>
        </p:spPr>
        <p:txBody>
          <a:bodyPr/>
          <a:lstStyle/>
          <a:p>
            <a:r>
              <a:rPr lang="en-US" sz="2800" dirty="0"/>
              <a:t>Sandboxes &amp; Online Malware Analysis Tools</a:t>
            </a:r>
            <a:br>
              <a:rPr lang="en-US" sz="2800" dirty="0"/>
            </a:br>
            <a:endParaRPr lang="vi-VN" sz="2800" dirty="0"/>
          </a:p>
        </p:txBody>
      </p:sp>
      <p:sp>
        <p:nvSpPr>
          <p:cNvPr id="3" name="Content Placeholder 2"/>
          <p:cNvSpPr>
            <a:spLocks noGrp="1"/>
          </p:cNvSpPr>
          <p:nvPr>
            <p:ph idx="1"/>
          </p:nvPr>
        </p:nvSpPr>
        <p:spPr>
          <a:xfrm>
            <a:off x="300250" y="1479343"/>
            <a:ext cx="8580702" cy="5378657"/>
          </a:xfrm>
        </p:spPr>
        <p:txBody>
          <a:bodyPr/>
          <a:lstStyle/>
          <a:p>
            <a:pPr>
              <a:lnSpc>
                <a:spcPct val="120000"/>
              </a:lnSpc>
              <a:spcBef>
                <a:spcPts val="0"/>
              </a:spcBef>
            </a:pPr>
            <a:r>
              <a:rPr lang="en-US" sz="2200" dirty="0" smtClean="0"/>
              <a:t>Nhược điểm</a:t>
            </a:r>
          </a:p>
          <a:p>
            <a:pPr lvl="1">
              <a:lnSpc>
                <a:spcPct val="120000"/>
              </a:lnSpc>
              <a:spcBef>
                <a:spcPts val="0"/>
              </a:spcBef>
            </a:pPr>
            <a:r>
              <a:rPr lang="en-US" sz="2200" dirty="0" smtClean="0"/>
              <a:t>Có thể không cung cấp hết các lựa chọn</a:t>
            </a:r>
          </a:p>
          <a:p>
            <a:pPr lvl="1">
              <a:lnSpc>
                <a:spcPct val="120000"/>
              </a:lnSpc>
              <a:spcBef>
                <a:spcPts val="0"/>
              </a:spcBef>
            </a:pPr>
            <a:r>
              <a:rPr lang="en-US" sz="2200" dirty="0"/>
              <a:t>Có thể không ghi lại tất cả các sự kiện do thời gian chờ </a:t>
            </a:r>
            <a:r>
              <a:rPr lang="en-US" sz="2200" dirty="0" smtClean="0"/>
              <a:t>lâu</a:t>
            </a:r>
          </a:p>
          <a:p>
            <a:pPr lvl="1">
              <a:lnSpc>
                <a:spcPct val="120000"/>
              </a:lnSpc>
              <a:spcBef>
                <a:spcPts val="0"/>
              </a:spcBef>
            </a:pPr>
            <a:r>
              <a:rPr lang="en-US" sz="2200" dirty="0" smtClean="0"/>
              <a:t>Mã độc có thể phát hiện ra là đang chạy trên máy ảo và dừng hoạt động hoặc hoạt động khác đi.</a:t>
            </a:r>
          </a:p>
          <a:p>
            <a:pPr lvl="1">
              <a:lnSpc>
                <a:spcPct val="120000"/>
              </a:lnSpc>
              <a:spcBef>
                <a:spcPts val="0"/>
              </a:spcBef>
            </a:pPr>
            <a:r>
              <a:rPr lang="vi-VN" sz="2200" dirty="0"/>
              <a:t>Một số phần mã độc yêu cầu </a:t>
            </a:r>
            <a:r>
              <a:rPr lang="vi-VN" sz="2200" dirty="0" smtClean="0"/>
              <a:t>một </a:t>
            </a:r>
            <a:r>
              <a:rPr lang="vi-VN" sz="2200" dirty="0"/>
              <a:t>số registry hoặc tệp tin cụ thể trên hệ thống mà có thể không tìm thấy trong môi trường sandbox.</a:t>
            </a:r>
          </a:p>
          <a:p>
            <a:pPr lvl="1">
              <a:lnSpc>
                <a:spcPct val="120000"/>
              </a:lnSpc>
              <a:spcBef>
                <a:spcPts val="0"/>
              </a:spcBef>
            </a:pPr>
            <a:r>
              <a:rPr lang="vi-VN" sz="2200" dirty="0"/>
              <a:t>Nếu phần mã độc là một tệp DLL </a:t>
            </a:r>
            <a:r>
              <a:rPr lang="vi-VN" sz="2200" dirty="0">
                <a:sym typeface="Wingdings" panose="05000000000000000000" pitchFamily="2" charset="2"/>
              </a:rPr>
              <a:t></a:t>
            </a:r>
            <a:r>
              <a:rPr lang="vi-VN" sz="2200" dirty="0"/>
              <a:t> cần cung cấp các tùy chọn/đối số bổ sung.</a:t>
            </a:r>
          </a:p>
          <a:p>
            <a:pPr lvl="1">
              <a:lnSpc>
                <a:spcPct val="120000"/>
              </a:lnSpc>
              <a:spcBef>
                <a:spcPts val="0"/>
              </a:spcBef>
            </a:pPr>
            <a:r>
              <a:rPr lang="vi-VN" sz="2200" dirty="0"/>
              <a:t>OS của sandbox có thể không phù hợp cho dòng mã độc nghiên cứu</a:t>
            </a:r>
          </a:p>
          <a:p>
            <a:pPr lvl="1">
              <a:lnSpc>
                <a:spcPct val="120000"/>
              </a:lnSpc>
              <a:spcBef>
                <a:spcPts val="0"/>
              </a:spcBef>
            </a:pPr>
            <a:r>
              <a:rPr lang="vi-VN" sz="2200" dirty="0"/>
              <a:t>Thông tin nhạy cảm có thể bị tiết lộ</a:t>
            </a:r>
          </a:p>
        </p:txBody>
      </p:sp>
    </p:spTree>
    <p:extLst>
      <p:ext uri="{BB962C8B-B14F-4D97-AF65-F5344CB8AC3E}">
        <p14:creationId xmlns:p14="http://schemas.microsoft.com/office/powerpoint/2010/main" val="197167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95" y="997594"/>
            <a:ext cx="8418553" cy="590931"/>
          </a:xfrm>
        </p:spPr>
        <p:txBody>
          <a:bodyPr/>
          <a:lstStyle/>
          <a:p>
            <a:r>
              <a:rPr lang="en-US" sz="2800" dirty="0"/>
              <a:t>Sandboxes &amp; Online Malware Analysis </a:t>
            </a:r>
            <a:r>
              <a:rPr lang="en-US" sz="2800" dirty="0" smtClean="0"/>
              <a:t>Tools</a:t>
            </a:r>
            <a:endParaRPr lang="vi-VN" sz="2800" dirty="0"/>
          </a:p>
        </p:txBody>
      </p:sp>
      <p:sp>
        <p:nvSpPr>
          <p:cNvPr id="3" name="Content Placeholder 2"/>
          <p:cNvSpPr>
            <a:spLocks noGrp="1"/>
          </p:cNvSpPr>
          <p:nvPr>
            <p:ph idx="1"/>
          </p:nvPr>
        </p:nvSpPr>
        <p:spPr>
          <a:xfrm>
            <a:off x="425195" y="1419367"/>
            <a:ext cx="8527735" cy="5367042"/>
          </a:xfrm>
        </p:spPr>
        <p:txBody>
          <a:bodyPr/>
          <a:lstStyle/>
          <a:p>
            <a:pPr marL="0" indent="0">
              <a:buNone/>
            </a:pPr>
            <a:r>
              <a:rPr lang="en-US" sz="2000" b="1" dirty="0">
                <a:latin typeface="+mj-lt"/>
                <a:cs typeface="Times New Roman" panose="02020603050405020304" pitchFamily="18" charset="0"/>
              </a:rPr>
              <a:t>1. </a:t>
            </a:r>
            <a:r>
              <a:rPr lang="en-US" sz="2000" b="1" dirty="0" err="1" smtClean="0">
                <a:latin typeface="+mj-lt"/>
                <a:cs typeface="Times New Roman" panose="02020603050405020304" pitchFamily="18" charset="0"/>
              </a:rPr>
              <a:t>Any.run</a:t>
            </a:r>
            <a:r>
              <a:rPr lang="en-US" sz="2000" b="1" dirty="0">
                <a:latin typeface="+mj-lt"/>
                <a:cs typeface="Times New Roman" panose="02020603050405020304" pitchFamily="18" charset="0"/>
              </a:rPr>
              <a:t> </a:t>
            </a:r>
            <a:r>
              <a:rPr lang="en-US" sz="2000" b="1" dirty="0" smtClean="0">
                <a:latin typeface="+mj-lt"/>
                <a:cs typeface="Times New Roman" panose="02020603050405020304" pitchFamily="18" charset="0"/>
              </a:rPr>
              <a:t>(</a:t>
            </a:r>
            <a:r>
              <a:rPr lang="en-US" sz="2000" dirty="0" smtClean="0">
                <a:latin typeface="+mj-lt"/>
                <a:cs typeface="Times New Roman" panose="02020603050405020304" pitchFamily="18" charset="0"/>
                <a:hlinkClick r:id="rId2"/>
              </a:rPr>
              <a:t>https</a:t>
            </a:r>
            <a:r>
              <a:rPr lang="en-US" sz="2000" dirty="0">
                <a:latin typeface="+mj-lt"/>
                <a:cs typeface="Times New Roman" panose="02020603050405020304" pitchFamily="18" charset="0"/>
                <a:hlinkClick r:id="rId2"/>
              </a:rPr>
              <a:t>://</a:t>
            </a:r>
            <a:r>
              <a:rPr lang="en-US" sz="2000" dirty="0" smtClean="0">
                <a:latin typeface="+mj-lt"/>
                <a:cs typeface="Times New Roman" panose="02020603050405020304" pitchFamily="18" charset="0"/>
                <a:hlinkClick r:id="rId2"/>
              </a:rPr>
              <a:t>app.any.run</a:t>
            </a:r>
            <a:r>
              <a:rPr lang="en-US" sz="2000" dirty="0" smtClean="0">
                <a:latin typeface="+mj-lt"/>
                <a:cs typeface="Times New Roman" panose="02020603050405020304" pitchFamily="18" charset="0"/>
              </a:rPr>
              <a:t>): Free </a:t>
            </a:r>
            <a:r>
              <a:rPr lang="en-US" sz="2000" dirty="0">
                <a:latin typeface="+mj-lt"/>
                <a:cs typeface="Times New Roman" panose="02020603050405020304" pitchFamily="18" charset="0"/>
              </a:rPr>
              <a:t>&amp; </a:t>
            </a:r>
            <a:r>
              <a:rPr lang="en-US" sz="2000" dirty="0" smtClean="0">
                <a:latin typeface="+mj-lt"/>
                <a:cs typeface="Times New Roman" panose="02020603050405020304" pitchFamily="18" charset="0"/>
              </a:rPr>
              <a:t>Premium</a:t>
            </a:r>
            <a:endParaRPr lang="vi-VN" sz="2000" dirty="0" smtClean="0">
              <a:latin typeface="+mj-lt"/>
              <a:cs typeface="Times New Roman" panose="02020603050405020304" pitchFamily="18" charset="0"/>
            </a:endParaRPr>
          </a:p>
          <a:p>
            <a:pPr marL="231775" lvl="1" indent="-182563">
              <a:spcBef>
                <a:spcPts val="0"/>
              </a:spcBef>
            </a:pPr>
            <a:r>
              <a:rPr lang="vi-VN" sz="1800" dirty="0" smtClean="0">
                <a:latin typeface="+mj-lt"/>
                <a:cs typeface="Times New Roman" panose="02020603050405020304" pitchFamily="18" charset="0"/>
              </a:rPr>
              <a:t>Any.Run </a:t>
            </a:r>
            <a:r>
              <a:rPr lang="vi-VN" sz="1800" dirty="0">
                <a:latin typeface="+mj-lt"/>
                <a:cs typeface="Times New Roman" panose="02020603050405020304" pitchFamily="18" charset="0"/>
              </a:rPr>
              <a:t>cho phép người dùng tải lên một tệp và tương tác trực tiếp với môi trường sandbox trong khi nó phân tích </a:t>
            </a:r>
            <a:r>
              <a:rPr lang="vi-VN" sz="1800" dirty="0" smtClean="0">
                <a:latin typeface="+mj-lt"/>
                <a:cs typeface="Times New Roman" panose="02020603050405020304" pitchFamily="18" charset="0"/>
              </a:rPr>
              <a:t>tệp.</a:t>
            </a:r>
          </a:p>
          <a:p>
            <a:pPr marL="231775" lvl="1" indent="-182563">
              <a:spcBef>
                <a:spcPts val="0"/>
              </a:spcBef>
            </a:pPr>
            <a:r>
              <a:rPr lang="vi-VN" sz="1800" dirty="0" smtClean="0">
                <a:latin typeface="+mj-lt"/>
                <a:cs typeface="Times New Roman" panose="02020603050405020304" pitchFamily="18" charset="0"/>
              </a:rPr>
              <a:t>Không </a:t>
            </a:r>
            <a:r>
              <a:rPr lang="vi-VN" sz="1800" dirty="0">
                <a:latin typeface="+mj-lt"/>
                <a:cs typeface="Times New Roman" panose="02020603050405020304" pitchFamily="18" charset="0"/>
              </a:rPr>
              <a:t>cần cài </a:t>
            </a:r>
            <a:r>
              <a:rPr lang="vi-VN" sz="1800" dirty="0" smtClean="0">
                <a:latin typeface="+mj-lt"/>
                <a:cs typeface="Times New Roman" panose="02020603050405020304" pitchFamily="18" charset="0"/>
              </a:rPr>
              <a:t>đặt.</a:t>
            </a:r>
          </a:p>
          <a:p>
            <a:pPr marL="231775" lvl="1" indent="-182563">
              <a:spcBef>
                <a:spcPts val="0"/>
              </a:spcBef>
            </a:pPr>
            <a:r>
              <a:rPr lang="vi-VN" sz="1800" dirty="0" smtClean="0">
                <a:latin typeface="+mj-lt"/>
                <a:cs typeface="Times New Roman" panose="02020603050405020304" pitchFamily="18" charset="0"/>
              </a:rPr>
              <a:t>Xem </a:t>
            </a:r>
            <a:r>
              <a:rPr lang="vi-VN" sz="1800" dirty="0">
                <a:latin typeface="+mj-lt"/>
                <a:cs typeface="Times New Roman" panose="02020603050405020304" pitchFamily="18" charset="0"/>
              </a:rPr>
              <a:t>quá trình điều tra và điều chỉnh khi cần thiết.</a:t>
            </a:r>
          </a:p>
          <a:p>
            <a:pPr lvl="1"/>
            <a:endParaRPr lang="en-US" sz="2000" dirty="0">
              <a:latin typeface="+mj-lt"/>
              <a:cs typeface="Times New Roman" panose="02020603050405020304" pitchFamily="18" charset="0"/>
            </a:endParaRPr>
          </a:p>
          <a:p>
            <a:pPr lvl="1"/>
            <a:endParaRPr lang="en-US" sz="2000" b="1" dirty="0">
              <a:latin typeface="+mj-lt"/>
              <a:cs typeface="Times New Roman" panose="02020603050405020304" pitchFamily="18" charset="0"/>
            </a:endParaRPr>
          </a:p>
          <a:p>
            <a:endParaRPr lang="vi-VN" sz="2000" dirty="0">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760560" y="3296592"/>
            <a:ext cx="5418162" cy="3489817"/>
          </a:xfrm>
          <a:prstGeom prst="rect">
            <a:avLst/>
          </a:prstGeom>
        </p:spPr>
      </p:pic>
    </p:spTree>
    <p:extLst>
      <p:ext uri="{BB962C8B-B14F-4D97-AF65-F5344CB8AC3E}">
        <p14:creationId xmlns:p14="http://schemas.microsoft.com/office/powerpoint/2010/main" val="1434394531"/>
      </p:ext>
    </p:extLst>
  </p:cSld>
  <p:clrMapOvr>
    <a:masterClrMapping/>
  </p:clrMapOvr>
</p:sld>
</file>

<file path=ppt/theme/theme1.xml><?xml version="1.0" encoding="utf-8"?>
<a:theme xmlns:a="http://schemas.openxmlformats.org/drawingml/2006/main" name="Office Theme">
  <a:themeElements>
    <a:clrScheme name="Custom 9">
      <a:dk1>
        <a:srgbClr val="666666"/>
      </a:dk1>
      <a:lt1>
        <a:srgbClr val="FFFFFF"/>
      </a:lt1>
      <a:dk2>
        <a:srgbClr val="008080"/>
      </a:dk2>
      <a:lt2>
        <a:srgbClr val="FFFFFF"/>
      </a:lt2>
      <a:accent1>
        <a:srgbClr val="008080"/>
      </a:accent1>
      <a:accent2>
        <a:srgbClr val="339933"/>
      </a:accent2>
      <a:accent3>
        <a:srgbClr val="E56D54"/>
      </a:accent3>
      <a:accent4>
        <a:srgbClr val="666666"/>
      </a:accent4>
      <a:accent5>
        <a:srgbClr val="007681"/>
      </a:accent5>
      <a:accent6>
        <a:srgbClr val="003E51"/>
      </a:accent6>
      <a:hlink>
        <a:srgbClr val="008080"/>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5D27180-D4DF-4869-B09C-D002188A0EED}" vid="{93434E6D-CDD9-4E7C-B98D-4249DC11F3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Duydt_Ptit_VN</Template>
  <TotalTime>39529</TotalTime>
  <Words>5948</Words>
  <Application>Microsoft Office PowerPoint</Application>
  <PresentationFormat>On-screen Show (4:3)</PresentationFormat>
  <Paragraphs>327</Paragraphs>
  <Slides>36</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-apple-system</vt:lpstr>
      <vt:lpstr>Arial</vt:lpstr>
      <vt:lpstr>Arial Regular</vt:lpstr>
      <vt:lpstr>Calibri</vt:lpstr>
      <vt:lpstr>Georgia</vt:lpstr>
      <vt:lpstr>NewBaskerville-Roman</vt:lpstr>
      <vt:lpstr>System Font Regular</vt:lpstr>
      <vt:lpstr>Times New Roman</vt:lpstr>
      <vt:lpstr>Wingdings</vt:lpstr>
      <vt:lpstr>Office Theme</vt:lpstr>
      <vt:lpstr>Phân tích  mã độc</vt:lpstr>
      <vt:lpstr>Phân tích  mã độc</vt:lpstr>
      <vt:lpstr>Giới thiệu</vt:lpstr>
      <vt:lpstr>Tổng quan về phân tích động</vt:lpstr>
      <vt:lpstr>Tổng quan về phân tích động</vt:lpstr>
      <vt:lpstr>Tổng quan về phân tích động</vt:lpstr>
      <vt:lpstr>Sandboxes &amp; Online Malware Analysis Tools </vt:lpstr>
      <vt:lpstr>Sandboxes &amp; Online Malware Analysis Tools </vt:lpstr>
      <vt:lpstr>Sandboxes &amp; Online Malware Analysis Tools</vt:lpstr>
      <vt:lpstr>Sandboxes &amp; Online Malware Analysis Tools</vt:lpstr>
      <vt:lpstr>Sandboxes &amp; Online Malware Analysis Tools</vt:lpstr>
      <vt:lpstr>Sandboxes &amp; Online Malware Analysis Tools</vt:lpstr>
      <vt:lpstr>Sandboxes &amp; Online Malware Analysis Tools</vt:lpstr>
      <vt:lpstr>Sandboxes &amp; Online Malware Analysis Tools</vt:lpstr>
      <vt:lpstr>Sandboxes &amp; Online Malware Analysis Tools</vt:lpstr>
      <vt:lpstr>Sandboxes &amp; Online Malware Analysis Tools</vt:lpstr>
      <vt:lpstr>Running malware </vt:lpstr>
      <vt:lpstr>Phân tích DLL sử dụng rundll32.exe</vt:lpstr>
      <vt:lpstr>Quy trình hoạt động của rundll32.exe</vt:lpstr>
      <vt:lpstr>Công cụ phân tích động cơ bản</vt:lpstr>
      <vt:lpstr>Công cụ phân tích động cơ bản</vt:lpstr>
      <vt:lpstr>Công cụ phân tích động cơ bản</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Các công cụ để giám sát tiến trình</vt:lpstr>
      <vt:lpstr>Qui trình phân tích động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Duydt</cp:lastModifiedBy>
  <cp:revision>188</cp:revision>
  <dcterms:created xsi:type="dcterms:W3CDTF">2021-05-27T09:51:38Z</dcterms:created>
  <dcterms:modified xsi:type="dcterms:W3CDTF">2023-09-07T16:39:19Z</dcterms:modified>
  <cp:category/>
</cp:coreProperties>
</file>